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868" r:id="rId5"/>
    <p:sldMasterId id="2147483893" r:id="rId6"/>
    <p:sldMasterId id="2147483905" r:id="rId7"/>
    <p:sldMasterId id="2147483917" r:id="rId8"/>
    <p:sldMasterId id="2147483696" r:id="rId9"/>
  </p:sldMasterIdLst>
  <p:notesMasterIdLst>
    <p:notesMasterId r:id="rId84"/>
  </p:notesMasterIdLst>
  <p:handoutMasterIdLst>
    <p:handoutMasterId r:id="rId85"/>
  </p:handoutMasterIdLst>
  <p:sldIdLst>
    <p:sldId id="553" r:id="rId10"/>
    <p:sldId id="552" r:id="rId11"/>
    <p:sldId id="551" r:id="rId12"/>
    <p:sldId id="550" r:id="rId13"/>
    <p:sldId id="549" r:id="rId14"/>
    <p:sldId id="548" r:id="rId15"/>
    <p:sldId id="547" r:id="rId16"/>
    <p:sldId id="546" r:id="rId17"/>
    <p:sldId id="545" r:id="rId18"/>
    <p:sldId id="544" r:id="rId19"/>
    <p:sldId id="543" r:id="rId20"/>
    <p:sldId id="542" r:id="rId21"/>
    <p:sldId id="256" r:id="rId22"/>
    <p:sldId id="257" r:id="rId23"/>
    <p:sldId id="384" r:id="rId24"/>
    <p:sldId id="278" r:id="rId25"/>
    <p:sldId id="280" r:id="rId26"/>
    <p:sldId id="385" r:id="rId27"/>
    <p:sldId id="294" r:id="rId28"/>
    <p:sldId id="295" r:id="rId29"/>
    <p:sldId id="296" r:id="rId30"/>
    <p:sldId id="297" r:id="rId31"/>
    <p:sldId id="298" r:id="rId32"/>
    <p:sldId id="265" r:id="rId33"/>
    <p:sldId id="264" r:id="rId34"/>
    <p:sldId id="386" r:id="rId35"/>
    <p:sldId id="304" r:id="rId36"/>
    <p:sldId id="306" r:id="rId37"/>
    <p:sldId id="261" r:id="rId38"/>
    <p:sldId id="266" r:id="rId39"/>
    <p:sldId id="502" r:id="rId40"/>
    <p:sldId id="268" r:id="rId41"/>
    <p:sldId id="505" r:id="rId42"/>
    <p:sldId id="299" r:id="rId43"/>
    <p:sldId id="300" r:id="rId44"/>
    <p:sldId id="301" r:id="rId45"/>
    <p:sldId id="388" r:id="rId46"/>
    <p:sldId id="267" r:id="rId47"/>
    <p:sldId id="516" r:id="rId48"/>
    <p:sldId id="517" r:id="rId49"/>
    <p:sldId id="387" r:id="rId50"/>
    <p:sldId id="271" r:id="rId51"/>
    <p:sldId id="270" r:id="rId52"/>
    <p:sldId id="303" r:id="rId53"/>
    <p:sldId id="263" r:id="rId54"/>
    <p:sldId id="305" r:id="rId55"/>
    <p:sldId id="279" r:id="rId56"/>
    <p:sldId id="302" r:id="rId57"/>
    <p:sldId id="260" r:id="rId58"/>
    <p:sldId id="285" r:id="rId59"/>
    <p:sldId id="274" r:id="rId60"/>
    <p:sldId id="293" r:id="rId61"/>
    <p:sldId id="291" r:id="rId62"/>
    <p:sldId id="290" r:id="rId63"/>
    <p:sldId id="275" r:id="rId64"/>
    <p:sldId id="529" r:id="rId65"/>
    <p:sldId id="531" r:id="rId66"/>
    <p:sldId id="532" r:id="rId67"/>
    <p:sldId id="281" r:id="rId68"/>
    <p:sldId id="530" r:id="rId69"/>
    <p:sldId id="282" r:id="rId70"/>
    <p:sldId id="533" r:id="rId71"/>
    <p:sldId id="534" r:id="rId72"/>
    <p:sldId id="536" r:id="rId73"/>
    <p:sldId id="287" r:id="rId74"/>
    <p:sldId id="537" r:id="rId75"/>
    <p:sldId id="538" r:id="rId76"/>
    <p:sldId id="535" r:id="rId77"/>
    <p:sldId id="539" r:id="rId78"/>
    <p:sldId id="283" r:id="rId79"/>
    <p:sldId id="284" r:id="rId80"/>
    <p:sldId id="540" r:id="rId81"/>
    <p:sldId id="541" r:id="rId82"/>
    <p:sldId id="289" r:id="rId83"/>
  </p:sldIdLst>
  <p:sldSz cx="9144000" cy="6858000" type="screen4x3"/>
  <p:notesSz cx="6980238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7EF667-6D88-45A1-831A-EF9566DA1BA1}" v="8" dt="2022-10-25T19:43:26.482"/>
    <p1510:client id="{8D8B42F2-3C9C-4FA4-AED5-085E05742571}" v="16" dt="2022-10-24T19:54:36.592"/>
    <p1510:client id="{BF783B72-2126-A21D-5C9C-5ED9B30954C5}" v="28" dt="2022-10-25T21:11:03.4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56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5" Type="http://schemas.openxmlformats.org/officeDocument/2006/relationships/slideMaster" Target="slideMasters/slideMaster2.xml"/><Relationship Id="rId90" Type="http://schemas.microsoft.com/office/2015/10/relationships/revisionInfo" Target="revisionInfo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2.xml"/><Relationship Id="rId2" Type="http://schemas.openxmlformats.org/officeDocument/2006/relationships/customXml" Target="../customXml/item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viewProps" Target="viewProps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4770" cy="457513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3853" y="0"/>
            <a:ext cx="3024770" cy="457513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DA23456-A862-4884-841B-5231FABF8DD0}" type="datetimeFigureOut">
              <a:rPr lang="en-US"/>
              <a:pPr>
                <a:defRPr/>
              </a:pPr>
              <a:t>10/28/2022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4926"/>
            <a:ext cx="3024770" cy="45751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3853" y="8684926"/>
            <a:ext cx="3024770" cy="457513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7873BA99-7D5F-4C7D-94A0-45B3DF077B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05862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418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4463" y="0"/>
            <a:ext cx="3024187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2F1F90-ED67-4B3D-8727-F8B3C146F64F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411638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0550"/>
            <a:ext cx="5583238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302418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4463" y="8685213"/>
            <a:ext cx="3024187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90E3C8-5512-427C-9207-F1AEFA387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6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 must successfully complete the Algebra 1 Honors (or earn Algebra 1 credit through the Credit Acceleration Program (CAP)) and score proficient on the FSA Algebra 1 EOC or equivalent standardized test for Algebra.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 must earn a final grade of A or B for each academic subject in 6</a:t>
            </a:r>
            <a:r>
              <a:rPr lang="en-US" sz="1200" b="0" i="0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&amp; 7</a:t>
            </a:r>
            <a:r>
              <a:rPr lang="en-US" sz="1200" b="0" i="0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grade and semester 1 grade for each academic subject in 8</a:t>
            </a:r>
            <a:r>
              <a:rPr lang="en-US" sz="1200" b="0" i="0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grade.  Academic subjects include math, science, social studies, English, and world languages.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 must achieve at least one of the minimum test scores as outlined below for both mathematics and ELA: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Mathematics</a:t>
            </a:r>
          </a:p>
          <a:p>
            <a:pPr lvl="1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347 on Grade 6 FSA Math</a:t>
            </a:r>
          </a:p>
          <a:p>
            <a:pPr lvl="1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359 on Grade 7 FSA Math</a:t>
            </a:r>
          </a:p>
          <a:p>
            <a:pPr lvl="1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</a:t>
            </a:r>
            <a:r>
              <a:rPr lang="en-US" sz="1200" b="0" i="0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percentile on the PSAT 8/9 Math Section Score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</a:t>
            </a:r>
          </a:p>
          <a:p>
            <a:pPr lvl="1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347 on Grade 6 FSA ELA</a:t>
            </a:r>
          </a:p>
          <a:p>
            <a:pPr lvl="1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359 on Grade 7 FSA ELA</a:t>
            </a:r>
          </a:p>
          <a:p>
            <a:pPr lvl="1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</a:t>
            </a:r>
            <a:r>
              <a:rPr lang="en-US" sz="1200" b="0" i="0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percentile on the PSAT 8/9 Evidence-Based Reading and Writing Section Score</a:t>
            </a: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 Group 2: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MUST MEET THE REQUIREMENT FOR PRE-REQUISITE COURSES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whom do not meet the above testing or academic grades criteria may be placed in TG2 based on a common rubric used to calculate the percentage of criteria the student has demonstrated. At least 10% of the incoming 9th grade class will be selected from TG 2.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90E3C8-5512-427C-9207-F1AEFA387F9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28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19B97-9E9C-4942-8A69-70212F9AC65E}" type="datetimeFigureOut">
              <a:rPr lang="en-US"/>
              <a:pPr>
                <a:defRPr/>
              </a:pPr>
              <a:t>10/28/2022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66E90193-AF16-48FF-8060-388098066D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806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B6C81-F07C-4E45-BEAD-35E96CEBAB94}" type="datetimeFigureOut">
              <a:rPr lang="en-US"/>
              <a:pPr>
                <a:defRPr/>
              </a:pPr>
              <a:t>10/28/2022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A3940-4D28-46A8-BA6D-F27FE49A02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84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D4DB3-A4ED-4D8D-9C7F-B3DD1A8D58FA}" type="datetimeFigureOut">
              <a:rPr lang="en-US"/>
              <a:pPr>
                <a:defRPr/>
              </a:pPr>
              <a:t>10/28/2022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D98AA-4260-4EAC-B450-5775C83E2C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6306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373B4-E2BD-468E-A8BB-FCB86DAE8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AEA1A3-727C-4D79-A788-3B6B83A42A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A4D22-51AD-4660-B3E7-EBFD3B2E2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E70B-90C4-40E2-9642-BBF3E71CADA6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C9400-63E9-440D-BADF-BE49421D6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D3FE8-A12A-49FE-9D91-884DBB45E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017C3-0E7C-4297-88E1-848355D9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83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5B617-C6E9-47B3-ACCC-3E732B33B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7EE9A-6A80-443E-98AA-2F36FAD7D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824A0-5387-4B96-B0A5-ABECE2EBA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E70B-90C4-40E2-9642-BBF3E71CADA6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F4404-BD34-41A9-BE10-27F9C50C1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19C7D-0ECB-4BA6-856B-9FE7A8964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017C3-0E7C-4297-88E1-848355D9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812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2C9DB-DC8E-476D-9EB2-11BCF8AEB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0039A-BFF4-4C71-AD29-1667A100C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A4626-90B8-4EA1-BDD4-E1E651762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E70B-90C4-40E2-9642-BBF3E71CADA6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62604-B70B-491E-9F46-6ACDDB6E1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6201B-1D96-4AEF-9263-916B3195C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017C3-0E7C-4297-88E1-848355D9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39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FE5C6-E112-4ABD-A8A4-4402DE333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78532-4145-485D-838B-E362A0AED0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2EB22F-57D5-4FD1-88B2-966EA3E1D3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693859-F29D-4B49-9019-DE3E13D00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E70B-90C4-40E2-9642-BBF3E71CADA6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425B2F-EE6F-405D-A48F-D529F16DC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1BEB7-9736-423C-8910-D5018E5DF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017C3-0E7C-4297-88E1-848355D9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77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5A5D5-6A36-4337-80B4-DB3078FAC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B507A7-C08E-4EB5-9320-71427C24C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A13271-2157-413A-B496-57FCEE5BD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ED4093-C8FE-44EB-98BF-D05F5836A3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AC657A-01A4-41B5-9401-10848609E6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AC9402-1AA2-4060-8D28-A4E139FA0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E70B-90C4-40E2-9642-BBF3E71CADA6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54E025-F1D8-47C0-8E07-7F7442834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B08133-067D-4105-8D2A-F14E207EA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017C3-0E7C-4297-88E1-848355D9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37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4958-418E-46FB-B4F1-92B911EAF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00DC50-175F-47BE-A9D5-DA7293E63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E70B-90C4-40E2-9642-BBF3E71CADA6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D65968-B1DD-48F7-8771-9CE42D2F4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C32C91-77DC-4207-8001-A9A782988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017C3-0E7C-4297-88E1-848355D9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312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D0641B-DC36-4A12-B994-0ADA5EC1E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E70B-90C4-40E2-9642-BBF3E71CADA6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ACA7FA-0A31-495E-9747-A412B1842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97554-120C-4B26-AE71-5A6ACE5C2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017C3-0E7C-4297-88E1-848355D9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963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EBB0A-7DDE-414A-8CFE-224E8E021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934BF-2B0B-4AA7-9F49-2BD2853C1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E48F71-0941-4468-B1C1-279043AB2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C2BD10-B472-404A-92CD-732299A0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E70B-90C4-40E2-9642-BBF3E71CADA6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4FA42D-DE6F-4BA6-BE4D-2E66D196C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DC060-BACD-4F02-8FAC-DCDE8440C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017C3-0E7C-4297-88E1-848355D9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9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05AF4-DB38-4AE3-8CBB-2BF9ECFE9CAB}" type="datetimeFigureOut">
              <a:rPr lang="en-US"/>
              <a:pPr>
                <a:defRPr/>
              </a:pPr>
              <a:t>10/28/2022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707B6B-6382-40A1-8EF5-0C62D8300A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62999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64585-0E21-4C45-9242-359B47634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E0F950-748D-42C7-9A4A-82C6D45B2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08882-C67D-4494-8E0B-851107119A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A29560-93BB-4D49-9C70-D01A85844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E70B-90C4-40E2-9642-BBF3E71CADA6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2336C7-5E95-4A11-A745-6FAA092E0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E84226-9E20-454B-95FA-E296FEBA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017C3-0E7C-4297-88E1-848355D9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52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62C86-79D1-4526-93D3-3E11C2160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C2F75C-6D84-4207-8A02-AB418529F3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C0EEE-A766-4297-9A58-AEA5E528E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E70B-90C4-40E2-9642-BBF3E71CADA6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E868B-489A-4552-B1F7-8E6D975B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571E7-BFB6-40A2-A479-36E1FC073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017C3-0E7C-4297-88E1-848355D9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407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929D87-8E8A-4041-A9DC-83BB35F25E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A79796-14E5-44AF-8071-F987056189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3B404-E909-410F-B540-8AC5E38FC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E70B-90C4-40E2-9642-BBF3E71CADA6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5654B-22EA-4EC9-9DC7-B5E99FBE1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16497-457B-4CA0-A1D8-CC58D1E0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017C3-0E7C-4297-88E1-848355D9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0633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4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9444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454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076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827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77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55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BC2DF-2301-4855-B77B-417475713E39}" type="datetimeFigureOut">
              <a:rPr lang="en-US"/>
              <a:pPr>
                <a:defRPr/>
              </a:pPr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E796369A-15EF-4B2A-9FDC-781570DFCF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3853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399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727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753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67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894" y="1020431"/>
            <a:ext cx="8245162" cy="1475013"/>
          </a:xfrm>
          <a:effectLst/>
        </p:spPr>
        <p:txBody>
          <a:bodyPr anchor="b">
            <a:normAutofit/>
          </a:bodyPr>
          <a:lstStyle>
            <a:lvl1pPr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895" y="2495446"/>
            <a:ext cx="8245160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200" cap="all">
                <a:solidFill>
                  <a:schemeClr val="accent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04463" y="5956138"/>
            <a:ext cx="2133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5894" y="5951812"/>
            <a:ext cx="5187908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5956138"/>
            <a:ext cx="76233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57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214" y="614407"/>
            <a:ext cx="848200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5" y="2180497"/>
            <a:ext cx="8272211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5956138"/>
            <a:ext cx="789381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175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5863" y="5141975"/>
            <a:ext cx="8468145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3043911"/>
            <a:ext cx="8272211" cy="1497507"/>
          </a:xfrm>
        </p:spPr>
        <p:txBody>
          <a:bodyPr anchor="b">
            <a:normAutofit/>
          </a:bodyPr>
          <a:lstStyle>
            <a:lvl1pPr algn="l">
              <a:defRPr sz="27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5" y="4541417"/>
            <a:ext cx="827221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 cap="all">
                <a:solidFill>
                  <a:schemeClr val="accent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1594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4487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8272212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895" y="2228004"/>
            <a:ext cx="4066793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313" y="2228004"/>
            <a:ext cx="4066794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582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334487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8272212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415" y="2250893"/>
            <a:ext cx="3815306" cy="536005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896" y="2926053"/>
            <a:ext cx="4044825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2802" y="2250893"/>
            <a:ext cx="3815305" cy="553373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3"/>
            <a:ext cx="4044825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706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512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1921" y="729658"/>
            <a:ext cx="8272212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97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9E3FB-706B-49DB-B444-1B1FC279FF2F}" type="datetimeFigureOut">
              <a:rPr lang="en-US"/>
              <a:pPr>
                <a:defRPr/>
              </a:pPr>
              <a:t>10/28/2022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1B8A2-5330-4A69-AD6E-6519E7FCE5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5605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1741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335863" y="5141973"/>
            <a:ext cx="847365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5262296"/>
            <a:ext cx="3682084" cy="689514"/>
          </a:xfrm>
        </p:spPr>
        <p:txBody>
          <a:bodyPr anchor="ctr"/>
          <a:lstStyle>
            <a:lvl1pPr algn="l">
              <a:defRPr sz="15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862" y="601200"/>
            <a:ext cx="8469630" cy="4204800"/>
          </a:xfrm>
        </p:spPr>
        <p:txBody>
          <a:bodyPr anchor="ctr">
            <a:normAutofit/>
          </a:bodyPr>
          <a:lstStyle>
            <a:lvl1pPr>
              <a:defRPr sz="1500">
                <a:solidFill>
                  <a:schemeClr val="tx2"/>
                </a:solidFill>
              </a:defRPr>
            </a:lvl1pPr>
            <a:lvl2pPr>
              <a:defRPr sz="135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50">
                <a:solidFill>
                  <a:schemeClr val="tx2"/>
                </a:solidFill>
              </a:defRPr>
            </a:lvl5pPr>
            <a:lvl6pPr>
              <a:defRPr sz="1050">
                <a:solidFill>
                  <a:schemeClr val="tx2"/>
                </a:solidFill>
              </a:defRPr>
            </a:lvl6pPr>
            <a:lvl7pPr>
              <a:defRPr sz="1050">
                <a:solidFill>
                  <a:schemeClr val="tx2"/>
                </a:solidFill>
              </a:defRPr>
            </a:lvl7pPr>
            <a:lvl8pPr>
              <a:defRPr sz="1050">
                <a:solidFill>
                  <a:schemeClr val="tx2"/>
                </a:solidFill>
              </a:defRPr>
            </a:lvl8pPr>
            <a:lvl9pPr>
              <a:defRPr sz="105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8" y="5262297"/>
            <a:ext cx="4402490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825">
                <a:solidFill>
                  <a:schemeClr val="bg1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93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4693389"/>
            <a:ext cx="8272212" cy="566738"/>
          </a:xfrm>
        </p:spPr>
        <p:txBody>
          <a:bodyPr anchor="b">
            <a:normAutofit/>
          </a:bodyPr>
          <a:lstStyle>
            <a:lvl1pPr algn="l">
              <a:defRPr sz="1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5863" y="599725"/>
            <a:ext cx="8468144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5894" y="5260128"/>
            <a:ext cx="8272213" cy="598671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901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0214" y="614407"/>
            <a:ext cx="848200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750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1" y="599725"/>
            <a:ext cx="2180113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675727"/>
            <a:ext cx="1503123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3" y="675727"/>
            <a:ext cx="592220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8"/>
            <a:ext cx="996106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3" y="5951812"/>
            <a:ext cx="592220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34962" y="5956138"/>
            <a:ext cx="873146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586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700A7F-B9A9-4760-9F6E-85CD1CA08023}"/>
              </a:ext>
            </a:extLst>
          </p:cNvPr>
          <p:cNvSpPr/>
          <p:nvPr/>
        </p:nvSpPr>
        <p:spPr>
          <a:xfrm>
            <a:off x="777875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D32E8A-2ABE-4226-816A-0F80CA3F5A02}"/>
              </a:ext>
            </a:extLst>
          </p:cNvPr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4D20D55-D33D-494A-9254-4C70DB63A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9EBCE-2AED-4152-95C6-C186DD495EAC}" type="datetimeFigureOut">
              <a:rPr lang="en-US"/>
              <a:pPr>
                <a:defRPr/>
              </a:pPr>
              <a:t>10/28/2022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76F81E7-BA04-448D-9277-A45424057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69459F9-2607-404C-9A94-FC740E7DA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984AB-21FF-4CB7-9E79-AFC6463C1B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28460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ED2AF-111A-48A8-8F69-72AF3449A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E7DF8-199D-4A56-9958-32E1B4C8A440}" type="datetimeFigureOut">
              <a:rPr lang="en-US"/>
              <a:pPr>
                <a:defRPr/>
              </a:pPr>
              <a:t>10/28/2022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57913F-9A9C-4C3D-A153-E8B4C6B2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4C965-3F52-4D50-980D-E1E1C82F8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48E6C-4C6E-4CF2-9162-210F4C3BD9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12414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C3FA6B-2E83-42C0-B55C-CDD6C7E2048D}"/>
              </a:ext>
            </a:extLst>
          </p:cNvPr>
          <p:cNvSpPr/>
          <p:nvPr/>
        </p:nvSpPr>
        <p:spPr>
          <a:xfrm>
            <a:off x="777875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3E76D3-F918-4AEC-917B-33FEDFB3F19F}"/>
              </a:ext>
            </a:extLst>
          </p:cNvPr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/>
          <a:lstStyle>
            <a:lvl1pPr algn="l">
              <a:defRPr sz="54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E577119-87E6-4C79-97A4-483FA4248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DFE13-D7B2-4DD1-928E-0BB668CE4307}" type="datetimeFigureOut">
              <a:rPr lang="en-US"/>
              <a:pPr>
                <a:defRPr/>
              </a:pPr>
              <a:t>10/28/2022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A7DB6F0-A924-49CF-8554-D0B83129D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3FE8638-36CA-4E03-9F63-3C4D346BB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AD72C-3DDC-4B3C-A8CE-0C006E6D1C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9892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3CFBBC-E2F3-45EE-B5ED-386B23052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614B9-B658-4256-AF5A-F5D0A92FAA50}" type="datetimeFigureOut">
              <a:rPr lang="en-US"/>
              <a:pPr>
                <a:defRPr/>
              </a:pPr>
              <a:t>10/28/2022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C237C89-5D62-4972-B143-FBB348B41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C01FB80-BEC6-42F7-A138-89F1238D1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E0787-8291-42C4-898F-4A74199990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59374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899C2E-3F85-4BC2-82F2-3249EEC1436C}"/>
              </a:ext>
            </a:extLst>
          </p:cNvPr>
          <p:cNvCxnSpPr/>
          <p:nvPr/>
        </p:nvCxnSpPr>
        <p:spPr>
          <a:xfrm>
            <a:off x="7588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91D454-9177-470A-80A7-6BFE42737F86}"/>
              </a:ext>
            </a:extLst>
          </p:cNvPr>
          <p:cNvCxnSpPr/>
          <p:nvPr/>
        </p:nvCxnSpPr>
        <p:spPr>
          <a:xfrm>
            <a:off x="46450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836443DB-A7B4-4D1F-8BA6-E29340644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6703A-D37C-4D7F-9DD5-D78CEFF1FCF7}" type="datetimeFigureOut">
              <a:rPr lang="en-US"/>
              <a:pPr>
                <a:defRPr/>
              </a:pPr>
              <a:t>10/28/2022</a:t>
            </a:fld>
            <a:endParaRPr lang="en-US" dirty="0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DBBBA0D4-CB77-46D9-9428-F744B302D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7BB2D006-5794-40A5-85AD-DA233BE37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E84C8-1672-4C76-B913-807D177479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1190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FC88A-296D-44A9-9282-0430584D3843}" type="datetimeFigureOut">
              <a:rPr lang="en-US"/>
              <a:pPr>
                <a:defRPr/>
              </a:pPr>
              <a:t>10/28/2022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0664E0-3F5A-4141-8067-984104AC5E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2255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D66A85E-ADB7-490C-BE06-1675E5BCA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3631B-6B92-4E21-9A9F-925B32E15CF3}" type="datetimeFigureOut">
              <a:rPr lang="en-US"/>
              <a:pPr>
                <a:defRPr/>
              </a:pPr>
              <a:t>10/28/2022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91AC7B7-16CC-4DD3-B743-431E929E5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36CF918-4F6E-42BA-99D5-781506508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0E050-C481-4126-B1FE-C5FC7FD36D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27506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DE9139E-29C7-4836-BCDF-80760F593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D891C-FC2B-4398-9823-131583A0D538}" type="datetimeFigureOut">
              <a:rPr lang="en-US"/>
              <a:pPr>
                <a:defRPr/>
              </a:pPr>
              <a:t>10/28/2022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6C3A7E2-2DFB-4366-BFE3-A1CD036D9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E6B0B63-D86A-468A-9EA8-B65F05933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E35FF-723B-4C98-B7FD-34F37D0B71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01834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D0D5F92-98B1-4E34-86F4-69534708EA02}"/>
              </a:ext>
            </a:extLst>
          </p:cNvPr>
          <p:cNvCxnSpPr/>
          <p:nvPr/>
        </p:nvCxnSpPr>
        <p:spPr>
          <a:xfrm rot="5400000">
            <a:off x="1677194" y="2515394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4153299-50E0-43CA-A638-EAB4AD0F4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DD0CB-91E3-4392-B901-1F560BB7782F}" type="datetimeFigureOut">
              <a:rPr lang="en-US"/>
              <a:pPr>
                <a:defRPr/>
              </a:pPr>
              <a:t>10/28/2022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76084494-9FE1-4387-B553-4B80EC809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E41301B-B591-4C49-AE28-B926051B9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750EE-313D-48D9-A55A-B844F9A917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70794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BFC5B7-5FC4-4425-8EBD-0E7664D4A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AE0E3-FEC5-42B0-B89B-B995C58496C4}" type="datetimeFigureOut">
              <a:rPr lang="en-US"/>
              <a:pPr>
                <a:defRPr/>
              </a:pPr>
              <a:t>10/28/2022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C353515-C16A-4401-AF7C-B924088EE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B9E6025-80C4-4BEA-AE73-0AAB65B2C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A71F8-2DD0-4ABE-9904-B4F60758B9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05860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928CF-C47D-4FE5-AC25-A7E922642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1ED94-86CF-40F3-AE0B-BE09FA8E32A1}" type="datetimeFigureOut">
              <a:rPr lang="en-US"/>
              <a:pPr>
                <a:defRPr/>
              </a:pPr>
              <a:t>10/28/2022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80FC1-2103-4F5A-9138-C6418A68C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62C58-64C6-4D86-94AC-EF29B8FF5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E9AC5-090D-467B-8145-0DFFA1717A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66946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FE92C-C01D-4D8F-AD45-89959D6E3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F056A-3990-4CEC-9BF5-6AD36A0F6E32}" type="datetimeFigureOut">
              <a:rPr lang="en-US"/>
              <a:pPr>
                <a:defRPr/>
              </a:pPr>
              <a:t>10/28/2022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C839E-30B5-4415-92A3-DCA2FB50C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9C385-8804-4462-BD73-823A3ADA2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D3394-EDCE-4EFA-A4DC-B2A4BE2F48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66631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0007911F-273F-4059-8B3B-15437C76D75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3AFC5-7C02-4B5B-B309-8860356B8E93}" type="datetimeFigureOut">
              <a:rPr lang="en-US"/>
              <a:pPr>
                <a:defRPr/>
              </a:pPr>
              <a:t>10/28/2022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C931138-4893-4A0C-9D56-2662B5A8C06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F1AA25E-8138-4567-B184-0318B0D959B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45C8E-712F-4200-AA45-0962298144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97578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44AE-4DD4-4BDB-B90E-14A439158004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562B-BDDE-4FE5-A7D4-CF8546C09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637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44AE-4DD4-4BDB-B90E-14A439158004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562B-BDDE-4FE5-A7D4-CF8546C09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80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44AE-4DD4-4BDB-B90E-14A439158004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562B-BDDE-4FE5-A7D4-CF8546C09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03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38291-922E-42D7-8212-3AF50E5C5183}" type="datetimeFigureOut">
              <a:rPr lang="en-US"/>
              <a:pPr>
                <a:defRPr/>
              </a:pPr>
              <a:t>10/28/2022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A2C10D-8153-41E2-8757-5A5C84536D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35573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44AE-4DD4-4BDB-B90E-14A439158004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562B-BDDE-4FE5-A7D4-CF8546C09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406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44AE-4DD4-4BDB-B90E-14A439158004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562B-BDDE-4FE5-A7D4-CF8546C09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316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44AE-4DD4-4BDB-B90E-14A439158004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562B-BDDE-4FE5-A7D4-CF8546C09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636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44AE-4DD4-4BDB-B90E-14A439158004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562B-BDDE-4FE5-A7D4-CF8546C09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216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44AE-4DD4-4BDB-B90E-14A439158004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562B-BDDE-4FE5-A7D4-CF8546C09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783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44AE-4DD4-4BDB-B90E-14A439158004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562B-BDDE-4FE5-A7D4-CF8546C09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678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44AE-4DD4-4BDB-B90E-14A439158004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562B-BDDE-4FE5-A7D4-CF8546C09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6769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44AE-4DD4-4BDB-B90E-14A439158004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562B-BDDE-4FE5-A7D4-CF8546C09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28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47C7A-6598-44CD-8051-767EC405110F}" type="datetimeFigureOut">
              <a:rPr lang="en-US"/>
              <a:pPr>
                <a:defRPr/>
              </a:pPr>
              <a:t>10/28/2022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3E773C-62F4-4DE1-B25D-4F91E1DB37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790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9738E-B4E2-4D2F-BAC6-FAFE2968FF63}" type="datetimeFigureOut">
              <a:rPr lang="en-US"/>
              <a:pPr>
                <a:defRPr/>
              </a:pPr>
              <a:t>10/28/2022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0724E-950F-4AA0-887C-82D2F9F541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4157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6D981-048E-4F36-9DD7-05F21D352E4B}" type="datetimeFigureOut">
              <a:rPr lang="en-US"/>
              <a:pPr>
                <a:defRPr/>
              </a:pPr>
              <a:t>10/28/2022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578BFD92-C085-47D7-A321-FFC8345543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0133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C3B02C9-83DE-43F5-97D8-1D32E9BE91D7}" type="datetimeFigureOut">
              <a:rPr lang="en-US"/>
              <a:pPr>
                <a:defRPr/>
              </a:pPr>
              <a:t>10/28/2022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45C75"/>
                </a:solidFill>
                <a:latin typeface="Constantia" panose="02030602050306030303" pitchFamily="18" charset="0"/>
              </a:defRPr>
            </a:lvl1pPr>
          </a:lstStyle>
          <a:p>
            <a:fld id="{E69123A9-638D-47AD-B981-4C843C73BCCF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57" r:id="rId2"/>
    <p:sldLayoutId id="2147483866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7" r:id="rId9"/>
    <p:sldLayoutId id="2147483863" r:id="rId10"/>
    <p:sldLayoutId id="214748386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30934E-9D04-40CB-8177-F46155531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8F1072-2E00-4500-9851-E9006D919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B78F8-BDBE-495E-9763-6B382D759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8E70B-90C4-40E2-9642-BBF3E71CADA6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43B14-9242-4AE5-A974-B47F2FA77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A2397-01FB-4328-9FA8-3DC263B17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17C3-0E7C-4297-88E1-848355D9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90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3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5894" y="705124"/>
            <a:ext cx="8272212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4" y="2336003"/>
            <a:ext cx="8272212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04464" y="5956138"/>
            <a:ext cx="2133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5894" y="5951812"/>
            <a:ext cx="51879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8725" y="5956138"/>
            <a:ext cx="7893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4901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181373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42650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l" defTabSz="342900" rtl="0" eaLnBrk="1" latinLnBrk="0" hangingPunct="1">
        <a:spcBef>
          <a:spcPct val="0"/>
        </a:spcBef>
        <a:buNone/>
        <a:defRPr sz="21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9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350" kern="1200">
          <a:solidFill>
            <a:schemeClr val="tx2"/>
          </a:solidFill>
          <a:latin typeface="+mn-lt"/>
          <a:ea typeface="+mn-ea"/>
          <a:cs typeface="+mn-cs"/>
        </a:defRPr>
      </a:lvl1pPr>
      <a:lvl2pPr marL="472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675000" indent="-202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050" kern="1200">
          <a:solidFill>
            <a:schemeClr val="tx2"/>
          </a:solidFill>
          <a:latin typeface="+mn-lt"/>
          <a:ea typeface="+mn-ea"/>
          <a:cs typeface="+mn-cs"/>
        </a:defRPr>
      </a:lvl3pPr>
      <a:lvl4pPr marL="93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4pPr>
      <a:lvl5pPr marL="120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5pPr>
      <a:lvl6pPr marL="142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6pPr>
      <a:lvl7pPr marL="165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7pPr>
      <a:lvl8pPr marL="187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8pPr>
      <a:lvl9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0A5F279-E17D-4272-A59F-84E6DAF32C6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62000" y="4572000"/>
            <a:ext cx="6781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CB30D41-9465-4D67-812B-299FD7603C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62000" y="685800"/>
            <a:ext cx="7543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E9125-248A-4A06-A88E-1AD28C3FDA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48400" y="62087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6D4A84F-F7A8-4F50-B123-AC37EB55FF9B}" type="datetimeFigureOut">
              <a:rPr lang="en-US"/>
              <a:pPr>
                <a:defRPr/>
              </a:pPr>
              <a:t>10/28/2022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BBFAF-0E07-4DB8-9D81-F13E8A52F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2000" y="6208713"/>
            <a:ext cx="4873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D15E9-BC23-4BFA-8243-BB68849996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00" y="5688013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400">
                <a:solidFill>
                  <a:srgbClr val="262626"/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A84A1CC7-E6C3-4263-A3FA-963E49B424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27B83D-0964-4A47-910E-AFFAC5D354D9}"/>
              </a:ext>
            </a:extLst>
          </p:cNvPr>
          <p:cNvSpPr/>
          <p:nvPr/>
        </p:nvSpPr>
        <p:spPr>
          <a:xfrm>
            <a:off x="777875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7CB848-076B-4BDC-A788-17038BB04654}"/>
              </a:ext>
            </a:extLst>
          </p:cNvPr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0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4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3725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3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544AE-4DD4-4BDB-B90E-14A439158004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1562B-BDDE-4FE5-A7D4-CF8546C09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://www.floridastudentfinancialaid.org/SSFAD/bf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10" Type="http://schemas.openxmlformats.org/officeDocument/2006/relationships/hyperlink" Target="https://openclipart.org/detail/254045/international-human-family" TargetMode="External"/><Relationship Id="rId4" Type="http://schemas.openxmlformats.org/officeDocument/2006/relationships/image" Target="../media/image83.jpeg"/><Relationship Id="rId9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hyperlink" Target="mailto:colagiovannik@pcsb.org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csb.org/" TargetMode="Externa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mailto:shepherda@pcsb.org" TargetMode="External"/><Relationship Id="rId2" Type="http://schemas.openxmlformats.org/officeDocument/2006/relationships/hyperlink" Target="mailto:barkerki@pcsb.org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voigtk@pcsb.org" TargetMode="Externa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wmf"/><Relationship Id="rId13" Type="http://schemas.openxmlformats.org/officeDocument/2006/relationships/image" Target="../media/image119.wmf"/><Relationship Id="rId3" Type="http://schemas.openxmlformats.org/officeDocument/2006/relationships/image" Target="../media/image109.wmf"/><Relationship Id="rId7" Type="http://schemas.openxmlformats.org/officeDocument/2006/relationships/image" Target="../media/image113.wmf"/><Relationship Id="rId12" Type="http://schemas.openxmlformats.org/officeDocument/2006/relationships/image" Target="../media/image118.wmf"/><Relationship Id="rId2" Type="http://schemas.openxmlformats.org/officeDocument/2006/relationships/image" Target="../media/image44.jpeg"/><Relationship Id="rId16" Type="http://schemas.openxmlformats.org/officeDocument/2006/relationships/image" Target="../media/image12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wmf"/><Relationship Id="rId11" Type="http://schemas.openxmlformats.org/officeDocument/2006/relationships/image" Target="../media/image117.wmf"/><Relationship Id="rId5" Type="http://schemas.openxmlformats.org/officeDocument/2006/relationships/image" Target="../media/image111.wmf"/><Relationship Id="rId15" Type="http://schemas.openxmlformats.org/officeDocument/2006/relationships/image" Target="../media/image121.wmf"/><Relationship Id="rId10" Type="http://schemas.openxmlformats.org/officeDocument/2006/relationships/image" Target="../media/image116.wmf"/><Relationship Id="rId4" Type="http://schemas.openxmlformats.org/officeDocument/2006/relationships/image" Target="../media/image110.wmf"/><Relationship Id="rId9" Type="http://schemas.openxmlformats.org/officeDocument/2006/relationships/image" Target="../media/image115.wmf"/><Relationship Id="rId14" Type="http://schemas.openxmlformats.org/officeDocument/2006/relationships/image" Target="../media/image120.w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4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4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s://padlet.com/marinojay/62s0almv2dqm7at" TargetMode="External"/><Relationship Id="rId1" Type="http://schemas.openxmlformats.org/officeDocument/2006/relationships/slideLayout" Target="../slideLayouts/slideLayout4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98460" y="2195219"/>
            <a:ext cx="3065480" cy="2166836"/>
          </a:xfrm>
        </p:spPr>
        <p:txBody>
          <a:bodyPr anchor="b">
            <a:normAutofit/>
          </a:bodyPr>
          <a:lstStyle/>
          <a:p>
            <a:pPr algn="l"/>
            <a:r>
              <a:rPr lang="en-US" sz="5400" b="1" dirty="0">
                <a:cs typeface="Calibri Light"/>
              </a:rPr>
              <a:t>Welcome to PHUHS</a:t>
            </a:r>
            <a:endParaRPr lang="en-US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98459" y="4420420"/>
            <a:ext cx="3065479" cy="860897"/>
          </a:xfrm>
        </p:spPr>
        <p:txBody>
          <a:bodyPr anchor="t">
            <a:noAutofit/>
          </a:bodyPr>
          <a:lstStyle/>
          <a:p>
            <a:pPr algn="l"/>
            <a:r>
              <a:rPr lang="en-US" sz="3600" dirty="0">
                <a:cs typeface="Calibri"/>
              </a:rPr>
              <a:t>Home of the Hurricanes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857250"/>
            <a:ext cx="5391038" cy="51435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7EC558A3-F811-4908-8ADD-2ED137B316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" r="2176" b="1"/>
          <a:stretch/>
        </p:blipFill>
        <p:spPr>
          <a:xfrm>
            <a:off x="1" y="857257"/>
            <a:ext cx="5271371" cy="5143493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325488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8E36F82-D563-4270-AD14-9DAD4BE22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67AF37-8FAE-476E-A4A8-DAD40E654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42" y="1601581"/>
            <a:ext cx="2606825" cy="76035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Canes Culture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D0A6E8-45CE-4F94-B6F3-6618436476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1" y="1200150"/>
            <a:ext cx="2777490" cy="7124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86C76C-7C36-49CD-B1FB-3934C4E6D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3" y="120015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F61F7D-0AFB-4017-959A-667C4EEF3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1197482"/>
            <a:ext cx="2777490" cy="7391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Picture 6" descr="A picture containing text, person, posing, crowd&#10;&#10;Description automatically generated">
            <a:extLst>
              <a:ext uri="{FF2B5EF4-FFF2-40B4-BE49-F238E27FC236}">
                <a16:creationId xmlns:a16="http://schemas.microsoft.com/office/drawing/2014/main" id="{03E55905-142A-444C-9041-9BB3B91832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956" y="2321082"/>
            <a:ext cx="2606936" cy="1443065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F326BBCB-8500-49BD-B76B-E40D01D68D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1" r="12009" b="-1"/>
          <a:stretch/>
        </p:blipFill>
        <p:spPr>
          <a:xfrm>
            <a:off x="3181363" y="1328738"/>
            <a:ext cx="5627729" cy="2640330"/>
          </a:xfrm>
          <a:prstGeom prst="rect">
            <a:avLst/>
          </a:prstGeom>
        </p:spPr>
      </p:pic>
      <p:pic>
        <p:nvPicPr>
          <p:cNvPr id="7" name="Picture 7" descr="A picture containing outdoor, sport&#10;&#10;Description automatically generated">
            <a:extLst>
              <a:ext uri="{FF2B5EF4-FFF2-40B4-BE49-F238E27FC236}">
                <a16:creationId xmlns:a16="http://schemas.microsoft.com/office/drawing/2014/main" id="{CE1ED8B5-B555-446E-8613-D13A09DE9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91" y="4034434"/>
            <a:ext cx="2886772" cy="1291188"/>
          </a:xfrm>
          <a:prstGeom prst="rect">
            <a:avLst/>
          </a:prstGeom>
        </p:spPr>
      </p:pic>
      <p:pic>
        <p:nvPicPr>
          <p:cNvPr id="8" name="Picture 8" descr="A picture containing text, person, crowd, event&#10;&#10;Description automatically generated">
            <a:extLst>
              <a:ext uri="{FF2B5EF4-FFF2-40B4-BE49-F238E27FC236}">
                <a16:creationId xmlns:a16="http://schemas.microsoft.com/office/drawing/2014/main" id="{5668502F-EF63-FFDA-4694-04ED37A4C9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6900" y="3334883"/>
            <a:ext cx="2743200" cy="3000375"/>
          </a:xfrm>
          <a:prstGeom prst="rect">
            <a:avLst/>
          </a:prstGeom>
        </p:spPr>
      </p:pic>
      <p:pic>
        <p:nvPicPr>
          <p:cNvPr id="9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33A0077-5947-8EA1-B915-18B9CA7EB4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186" y="5161717"/>
            <a:ext cx="2743200" cy="1578279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89767920-BAE2-D03F-8A7A-28B9D4BD4B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0686" y="3336380"/>
            <a:ext cx="3024413" cy="30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36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1F8B9-5829-449D-A55B-38322E9F2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4" y="883585"/>
            <a:ext cx="8272212" cy="1013800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Canes Culture in the Community</a:t>
            </a:r>
          </a:p>
        </p:txBody>
      </p:sp>
      <p:pic>
        <p:nvPicPr>
          <p:cNvPr id="4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B27BAC8-E5E0-46E9-AD86-0006A0AD8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5319" y="4352265"/>
            <a:ext cx="4469118" cy="2508268"/>
          </a:xfr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0E47617E-766E-5808-3315-ED632C343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687" y="1598947"/>
            <a:ext cx="3985985" cy="289810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A91E6D2-2282-1EC9-1072-52A03A8E1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0" y="2183444"/>
            <a:ext cx="3949699" cy="392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02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1A116-B6AC-4E19-BEB5-829069736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dirty="0"/>
              <a:t>Committed Faculty</a:t>
            </a:r>
          </a:p>
        </p:txBody>
      </p:sp>
      <p:pic>
        <p:nvPicPr>
          <p:cNvPr id="5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349A3B1-454E-A14B-58F9-FBF6E3C72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57" y="1870950"/>
            <a:ext cx="4648198" cy="213638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FDFAB27-69F3-172B-4D50-BF6ADF2BE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43" y="4051300"/>
            <a:ext cx="3387272" cy="25654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6917A0D3-C806-3C8E-F496-324ADD31E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077084" y="1491069"/>
            <a:ext cx="3407619" cy="2553446"/>
          </a:xfrm>
        </p:spPr>
      </p:pic>
      <p:pic>
        <p:nvPicPr>
          <p:cNvPr id="3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5707C3F-0588-4DA3-9898-8215D7B3B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243" y="4048491"/>
            <a:ext cx="4322048" cy="251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96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latin typeface="Times New Roman"/>
                <a:cs typeface="Times New Roman"/>
              </a:rPr>
              <a:t>International Baccalaureate </a:t>
            </a:r>
            <a:r>
              <a:rPr lang="en-US" err="1">
                <a:latin typeface="Times New Roman"/>
                <a:cs typeface="Times New Roman"/>
              </a:rPr>
              <a:t>Programme</a:t>
            </a:r>
            <a:endParaRPr lang="en-US" err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R="0" eaLnBrk="1" hangingPunct="1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Palm Harbor University High School</a:t>
            </a:r>
          </a:p>
          <a:p>
            <a:pPr marR="0" eaLnBrk="1" hangingPunct="1"/>
            <a:r>
              <a:rPr lang="en-US" altLang="en-US" dirty="0">
                <a:latin typeface="Times New Roman"/>
                <a:cs typeface="Times New Roman"/>
              </a:rPr>
              <a:t>2022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5" descr="IB logo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214813"/>
            <a:ext cx="2286000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82600" y="965200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PHUHS International Baccalaureate 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Welcomes You!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1910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Our International Baccalaureate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Programme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is a rigorous course of studies meeting the needs of highly motivated secondary school students.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Designed as a two–year Pre-Diploma and two-year Diploma Years IB comprehensive curriculum, the International Baccalaureate diploma model incorporates the best educational elements of an international education.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dirty="0"/>
          </a:p>
        </p:txBody>
      </p:sp>
      <p:pic>
        <p:nvPicPr>
          <p:cNvPr id="7172" name="Picture 5" descr="IB logo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486400"/>
            <a:ext cx="11588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62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110A996-F49C-49D3-95B7-E285A6ACD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0" y="1128713"/>
            <a:ext cx="8178799" cy="460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796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1704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Diploma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Programme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Curriculum Framework</a:t>
            </a:r>
          </a:p>
        </p:txBody>
      </p:sp>
      <p:pic>
        <p:nvPicPr>
          <p:cNvPr id="10243" name="Content Placeholder 3" descr="DP Model Circle November 201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2274368"/>
            <a:ext cx="4389120" cy="438912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04800" y="228600"/>
          <a:ext cx="4533900" cy="6415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533695" imgH="6415848" progId="AcroExch.Document.11">
                  <p:embed/>
                </p:oleObj>
              </mc:Choice>
              <mc:Fallback>
                <p:oleObj name="Acrobat Document" r:id="rId2" imgW="4533695" imgH="6415848" progId="AcroExch.Document.11">
                  <p:embed/>
                  <p:pic>
                    <p:nvPicPr>
                      <p:cNvPr id="1126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28600"/>
                        <a:ext cx="4533900" cy="6415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5181600" y="31750"/>
            <a:ext cx="3276600" cy="67706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IB Students are</a:t>
            </a:r>
            <a:endParaRPr lang="en-US" altLang="en-US" dirty="0"/>
          </a:p>
          <a:p>
            <a:pPr eaLnBrk="1" hangingPunct="1"/>
            <a:endParaRPr lang="en-US" altLang="en-US" dirty="0"/>
          </a:p>
          <a:p>
            <a:pPr algn="ctr" eaLnBrk="1" hangingPunct="1"/>
            <a:r>
              <a:rPr lang="en-US" altLang="en-US" sz="2000" b="1" dirty="0"/>
              <a:t>Inquirers</a:t>
            </a:r>
          </a:p>
          <a:p>
            <a:pPr algn="ctr" eaLnBrk="1" hangingPunct="1"/>
            <a:endParaRPr lang="en-US" altLang="en-US" sz="2000" b="1" dirty="0"/>
          </a:p>
          <a:p>
            <a:pPr algn="ctr" eaLnBrk="1" hangingPunct="1"/>
            <a:r>
              <a:rPr lang="en-US" altLang="en-US" sz="2000" b="1" dirty="0"/>
              <a:t>Knowledgeable</a:t>
            </a:r>
          </a:p>
          <a:p>
            <a:pPr algn="ctr" eaLnBrk="1" hangingPunct="1"/>
            <a:endParaRPr lang="en-US" altLang="en-US" sz="2000" b="1" dirty="0"/>
          </a:p>
          <a:p>
            <a:pPr algn="ctr" eaLnBrk="1" hangingPunct="1"/>
            <a:r>
              <a:rPr lang="en-US" altLang="en-US" sz="2000" b="1" dirty="0"/>
              <a:t>Thinkers</a:t>
            </a:r>
          </a:p>
          <a:p>
            <a:pPr algn="ctr" eaLnBrk="1" hangingPunct="1"/>
            <a:endParaRPr lang="en-US" altLang="en-US" sz="2000" b="1" dirty="0"/>
          </a:p>
          <a:p>
            <a:pPr algn="ctr" eaLnBrk="1" hangingPunct="1"/>
            <a:r>
              <a:rPr lang="en-US" altLang="en-US" sz="2000" b="1" dirty="0"/>
              <a:t>Communicators</a:t>
            </a:r>
          </a:p>
          <a:p>
            <a:pPr algn="ctr" eaLnBrk="1" hangingPunct="1"/>
            <a:endParaRPr lang="en-US" altLang="en-US" sz="2000" b="1" dirty="0"/>
          </a:p>
          <a:p>
            <a:pPr algn="ctr" eaLnBrk="1" hangingPunct="1"/>
            <a:r>
              <a:rPr lang="en-US" altLang="en-US" sz="2000" b="1" dirty="0"/>
              <a:t>Principled</a:t>
            </a:r>
          </a:p>
          <a:p>
            <a:pPr algn="ctr" eaLnBrk="1" hangingPunct="1"/>
            <a:endParaRPr lang="en-US" altLang="en-US" sz="2000" b="1" dirty="0"/>
          </a:p>
          <a:p>
            <a:pPr algn="ctr" eaLnBrk="1" hangingPunct="1"/>
            <a:r>
              <a:rPr lang="en-US" altLang="en-US" sz="2000" b="1" dirty="0"/>
              <a:t>Open-Minded</a:t>
            </a:r>
          </a:p>
          <a:p>
            <a:pPr algn="ctr" eaLnBrk="1" hangingPunct="1"/>
            <a:endParaRPr lang="en-US" altLang="en-US" sz="2000" b="1" dirty="0"/>
          </a:p>
          <a:p>
            <a:pPr algn="ctr" eaLnBrk="1" hangingPunct="1"/>
            <a:r>
              <a:rPr lang="en-US" altLang="en-US" sz="2000" b="1" dirty="0"/>
              <a:t>Caring</a:t>
            </a:r>
          </a:p>
          <a:p>
            <a:pPr algn="ctr" eaLnBrk="1" hangingPunct="1"/>
            <a:endParaRPr lang="en-US" altLang="en-US" sz="2000" b="1" dirty="0"/>
          </a:p>
          <a:p>
            <a:pPr algn="ctr" eaLnBrk="1" hangingPunct="1"/>
            <a:r>
              <a:rPr lang="en-US" altLang="en-US" sz="2000" b="1" dirty="0"/>
              <a:t>Risk-Takers</a:t>
            </a:r>
          </a:p>
          <a:p>
            <a:pPr algn="ctr" eaLnBrk="1" hangingPunct="1"/>
            <a:endParaRPr lang="en-US" altLang="en-US" sz="2000" b="1" dirty="0"/>
          </a:p>
          <a:p>
            <a:pPr algn="ctr" eaLnBrk="1" hangingPunct="1"/>
            <a:r>
              <a:rPr lang="en-US" altLang="en-US" sz="2000" b="1" dirty="0"/>
              <a:t>Balanced</a:t>
            </a:r>
          </a:p>
          <a:p>
            <a:pPr algn="ctr" eaLnBrk="1" hangingPunct="1"/>
            <a:endParaRPr lang="en-US" altLang="en-US" sz="2000" b="1" dirty="0"/>
          </a:p>
          <a:p>
            <a:pPr algn="ctr" eaLnBrk="1" hangingPunct="1"/>
            <a:r>
              <a:rPr lang="en-US" altLang="en-US" sz="2000" b="1" dirty="0"/>
              <a:t>Reflective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3D55D-2E6D-47D4-A010-213BF89DD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972"/>
            <a:ext cx="8982822" cy="168239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What does a day in the life of an IB student look like?</a:t>
            </a:r>
          </a:p>
        </p:txBody>
      </p:sp>
      <p:pic>
        <p:nvPicPr>
          <p:cNvPr id="6" name="Picture 5" descr="A picture containing text, person, sitting, indoor&#10;&#10;Description automatically generated">
            <a:extLst>
              <a:ext uri="{FF2B5EF4-FFF2-40B4-BE49-F238E27FC236}">
                <a16:creationId xmlns:a16="http://schemas.microsoft.com/office/drawing/2014/main" id="{DDD5E18E-A649-463E-9425-AF0B66253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" y="2274442"/>
            <a:ext cx="3078820" cy="2309115"/>
          </a:xfrm>
          <a:prstGeom prst="rect">
            <a:avLst/>
          </a:prstGeom>
        </p:spPr>
      </p:pic>
      <p:pic>
        <p:nvPicPr>
          <p:cNvPr id="4" name="Picture 3" descr="A picture containing person, window, indoor&#10;&#10;Description automatically generated">
            <a:extLst>
              <a:ext uri="{FF2B5EF4-FFF2-40B4-BE49-F238E27FC236}">
                <a16:creationId xmlns:a16="http://schemas.microsoft.com/office/drawing/2014/main" id="{716329F6-94C5-4C74-8449-D97CB75CA4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23604" r="-1354" b="338"/>
          <a:stretch/>
        </p:blipFill>
        <p:spPr>
          <a:xfrm>
            <a:off x="2539034" y="3651181"/>
            <a:ext cx="2277010" cy="2309115"/>
          </a:xfrm>
          <a:prstGeom prst="rect">
            <a:avLst/>
          </a:prstGeom>
        </p:spPr>
      </p:pic>
      <p:pic>
        <p:nvPicPr>
          <p:cNvPr id="10" name="Picture 9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0B0BA3C5-1AEA-4EE7-94BC-4E793E83E8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8" t="9651" r="6367" b="8513"/>
          <a:stretch/>
        </p:blipFill>
        <p:spPr>
          <a:xfrm rot="5400000">
            <a:off x="5676098" y="2719604"/>
            <a:ext cx="3842538" cy="28212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E7BEFB-6E28-466D-AC9E-C3B3C0F686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6" r="9663"/>
          <a:stretch/>
        </p:blipFill>
        <p:spPr>
          <a:xfrm rot="5400000">
            <a:off x="4205662" y="4394737"/>
            <a:ext cx="2310399" cy="244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0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BB245F-8464-BD4B-954B-743C28A99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397" y="1077983"/>
            <a:ext cx="6477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latin typeface="Arial Black" panose="020B0A04020102020204" pitchFamily="34" charset="0"/>
              </a:rPr>
              <a:t>Year 1 Pre-IB 9</a:t>
            </a:r>
            <a:r>
              <a:rPr lang="en-US" altLang="en-US" sz="2800" baseline="30000" dirty="0">
                <a:latin typeface="Arial Black" panose="020B0A04020102020204" pitchFamily="34" charset="0"/>
              </a:rPr>
              <a:t>th</a:t>
            </a:r>
            <a:r>
              <a:rPr lang="en-US" altLang="en-US" sz="2800" dirty="0">
                <a:latin typeface="Arial Black" panose="020B0A04020102020204" pitchFamily="34" charset="0"/>
              </a:rPr>
              <a:t> Grade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4C95A22-3487-6D4E-A114-7C4367F23A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0942"/>
              </p:ext>
            </p:extLst>
          </p:nvPr>
        </p:nvGraphicFramePr>
        <p:xfrm>
          <a:off x="190499" y="2133600"/>
          <a:ext cx="8686797" cy="39014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240971">
                  <a:extLst>
                    <a:ext uri="{9D8B030D-6E8A-4147-A177-3AD203B41FA5}">
                      <a16:colId xmlns:a16="http://schemas.microsoft.com/office/drawing/2014/main" val="3403260661"/>
                    </a:ext>
                  </a:extLst>
                </a:gridCol>
                <a:gridCol w="1240971">
                  <a:extLst>
                    <a:ext uri="{9D8B030D-6E8A-4147-A177-3AD203B41FA5}">
                      <a16:colId xmlns:a16="http://schemas.microsoft.com/office/drawing/2014/main" val="2697194428"/>
                    </a:ext>
                  </a:extLst>
                </a:gridCol>
                <a:gridCol w="1213758">
                  <a:extLst>
                    <a:ext uri="{9D8B030D-6E8A-4147-A177-3AD203B41FA5}">
                      <a16:colId xmlns:a16="http://schemas.microsoft.com/office/drawing/2014/main" val="27517333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41761555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76460352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538416089"/>
                    </a:ext>
                  </a:extLst>
                </a:gridCol>
                <a:gridCol w="1104897">
                  <a:extLst>
                    <a:ext uri="{9D8B030D-6E8A-4147-A177-3AD203B41FA5}">
                      <a16:colId xmlns:a16="http://schemas.microsoft.com/office/drawing/2014/main" val="41681413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One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Language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Two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Language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Three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Individuals and Societies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Four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Experimental Sciences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Five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Mathematics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Six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Additional Subject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Seventh Subject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133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Pre-IB English II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Pre-IB Spanish  I/II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-or-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Pre-IB French I/II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1" i="0" u="none" strike="noStrike" dirty="0">
                          <a:effectLst/>
                          <a:latin typeface="Times New Roman"/>
                          <a:cs typeface="Times New Roman"/>
                        </a:rPr>
                        <a:t>AP 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1" i="0" u="none" strike="noStrike" dirty="0">
                          <a:effectLst/>
                          <a:latin typeface="Times New Roman"/>
                          <a:cs typeface="Times New Roman"/>
                        </a:rPr>
                        <a:t>World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1" i="0" u="none" strike="noStrike" dirty="0">
                          <a:effectLst/>
                          <a:latin typeface="Times New Roman"/>
                          <a:cs typeface="Times New Roman"/>
                        </a:rPr>
                        <a:t> History </a:t>
                      </a:r>
                    </a:p>
                    <a:p>
                      <a:pPr algn="ctr"/>
                      <a:endParaRPr lang="en-US" sz="20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Pre-IB Biology I</a:t>
                      </a:r>
                      <a:endParaRPr lang="en-US" sz="2000" b="1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IB </a:t>
                      </a:r>
                      <a:r>
                        <a:rPr lang="en-US" sz="20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MYP Algebra II Honors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IB MYP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Geometry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Honors*</a:t>
                      </a:r>
                    </a:p>
                    <a:p>
                      <a:pPr algn="ctr"/>
                      <a:endParaRPr lang="en-US" sz="16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Inquiry Skills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Elective</a:t>
                      </a:r>
                    </a:p>
                    <a:p>
                      <a:pPr algn="ctr"/>
                      <a:endParaRPr lang="en-US" sz="20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51439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28DE250-20A2-4D74-8768-A01AD30DD276}"/>
              </a:ext>
            </a:extLst>
          </p:cNvPr>
          <p:cNvSpPr txBox="1"/>
          <p:nvPr/>
        </p:nvSpPr>
        <p:spPr>
          <a:xfrm>
            <a:off x="190499" y="6275294"/>
            <a:ext cx="8686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recommend taking Geometry in 8</a:t>
            </a:r>
            <a:r>
              <a:rPr lang="en-US" baseline="30000" dirty="0"/>
              <a:t>th</a:t>
            </a:r>
            <a:r>
              <a:rPr lang="en-US" dirty="0"/>
              <a:t> grade or the summer of 8</a:t>
            </a:r>
            <a:r>
              <a:rPr lang="en-US" baseline="30000" dirty="0"/>
              <a:t>th</a:t>
            </a:r>
            <a:r>
              <a:rPr lang="en-US" dirty="0"/>
              <a:t> grade year</a:t>
            </a:r>
          </a:p>
        </p:txBody>
      </p:sp>
    </p:spTree>
    <p:extLst>
      <p:ext uri="{BB962C8B-B14F-4D97-AF65-F5344CB8AC3E}">
        <p14:creationId xmlns:p14="http://schemas.microsoft.com/office/powerpoint/2010/main" val="1632313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AE18C-89F1-C62D-DC92-0CE505AE3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869" y="558026"/>
            <a:ext cx="4857279" cy="98241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Nova"/>
                <a:ea typeface="Calibri"/>
                <a:cs typeface="Calibri"/>
              </a:rPr>
              <a:t>Welcome </a:t>
            </a:r>
            <a:br>
              <a:rPr lang="en-US" b="1" dirty="0">
                <a:latin typeface="Arial Nova"/>
                <a:ea typeface="Calibri"/>
                <a:cs typeface="Calibri"/>
              </a:rPr>
            </a:br>
            <a:r>
              <a:rPr lang="en-US" b="1" dirty="0">
                <a:latin typeface="Arial Nova"/>
                <a:ea typeface="Calibri"/>
                <a:cs typeface="Calibri"/>
              </a:rPr>
              <a:t>PHUHS Class of 2027!</a:t>
            </a:r>
            <a:endParaRPr lang="en-US" b="1" dirty="0">
              <a:latin typeface="Arial Nova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A7186BE-0FEA-57A1-CC0D-30BCD4E4B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82013"/>
            <a:ext cx="8229600" cy="4054610"/>
          </a:xfrm>
        </p:spPr>
      </p:pic>
      <p:pic>
        <p:nvPicPr>
          <p:cNvPr id="6" name="Picture 2" descr="Shield Balfour v1.PNG">
            <a:extLst>
              <a:ext uri="{FF2B5EF4-FFF2-40B4-BE49-F238E27FC236}">
                <a16:creationId xmlns:a16="http://schemas.microsoft.com/office/drawing/2014/main" id="{6493C696-E17E-8FDA-47BB-9D9B6CAB5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7" y="106261"/>
            <a:ext cx="2009078" cy="1879477"/>
          </a:xfrm>
          <a:prstGeom prst="rect">
            <a:avLst/>
          </a:prstGeom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9DF103E-2C7B-0A54-2D02-80B758B9C4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719" y="269965"/>
            <a:ext cx="2007261" cy="130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7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BB245F-8464-BD4B-954B-743C28A99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0" y="685800"/>
            <a:ext cx="6477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latin typeface="Arial Black" panose="020B0A04020102020204" pitchFamily="34" charset="0"/>
              </a:rPr>
              <a:t>Year 2 Pre-IB 10</a:t>
            </a:r>
            <a:r>
              <a:rPr lang="en-US" altLang="en-US" sz="2800" baseline="30000" dirty="0">
                <a:latin typeface="Arial Black" panose="020B0A04020102020204" pitchFamily="34" charset="0"/>
              </a:rPr>
              <a:t>th</a:t>
            </a:r>
            <a:r>
              <a:rPr lang="en-US" altLang="en-US" sz="2800" dirty="0">
                <a:latin typeface="Arial Black" panose="020B0A04020102020204" pitchFamily="34" charset="0"/>
              </a:rPr>
              <a:t> Grade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4C95A22-3487-6D4E-A114-7C4367F23A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253703"/>
              </p:ext>
            </p:extLst>
          </p:nvPr>
        </p:nvGraphicFramePr>
        <p:xfrm>
          <a:off x="171448" y="1542836"/>
          <a:ext cx="8801104" cy="509016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257301">
                  <a:extLst>
                    <a:ext uri="{9D8B030D-6E8A-4147-A177-3AD203B41FA5}">
                      <a16:colId xmlns:a16="http://schemas.microsoft.com/office/drawing/2014/main" val="3403260661"/>
                    </a:ext>
                  </a:extLst>
                </a:gridCol>
                <a:gridCol w="1257301">
                  <a:extLst>
                    <a:ext uri="{9D8B030D-6E8A-4147-A177-3AD203B41FA5}">
                      <a16:colId xmlns:a16="http://schemas.microsoft.com/office/drawing/2014/main" val="2697194428"/>
                    </a:ext>
                  </a:extLst>
                </a:gridCol>
                <a:gridCol w="1229729">
                  <a:extLst>
                    <a:ext uri="{9D8B030D-6E8A-4147-A177-3AD203B41FA5}">
                      <a16:colId xmlns:a16="http://schemas.microsoft.com/office/drawing/2014/main" val="275173338"/>
                    </a:ext>
                  </a:extLst>
                </a:gridCol>
                <a:gridCol w="1389649">
                  <a:extLst>
                    <a:ext uri="{9D8B030D-6E8A-4147-A177-3AD203B41FA5}">
                      <a16:colId xmlns:a16="http://schemas.microsoft.com/office/drawing/2014/main" val="417615555"/>
                    </a:ext>
                  </a:extLst>
                </a:gridCol>
                <a:gridCol w="1389647">
                  <a:extLst>
                    <a:ext uri="{9D8B030D-6E8A-4147-A177-3AD203B41FA5}">
                      <a16:colId xmlns:a16="http://schemas.microsoft.com/office/drawing/2014/main" val="1764603523"/>
                    </a:ext>
                  </a:extLst>
                </a:gridCol>
                <a:gridCol w="1210675">
                  <a:extLst>
                    <a:ext uri="{9D8B030D-6E8A-4147-A177-3AD203B41FA5}">
                      <a16:colId xmlns:a16="http://schemas.microsoft.com/office/drawing/2014/main" val="3538416089"/>
                    </a:ext>
                  </a:extLst>
                </a:gridCol>
                <a:gridCol w="1066802">
                  <a:extLst>
                    <a:ext uri="{9D8B030D-6E8A-4147-A177-3AD203B41FA5}">
                      <a16:colId xmlns:a16="http://schemas.microsoft.com/office/drawing/2014/main" val="41681413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One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Language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Two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Language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Three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Individuals and Societies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Four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Experimental Sciences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Five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Mathematics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Six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Additional Subject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Seventh Subject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133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AP English Language and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Composi-tion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Pre-IB Spanish  II/III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Pre-IB French II/III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AP U.S. History </a:t>
                      </a:r>
                      <a:endParaRPr lang="en-US" sz="20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Pre-IB  Chemistry I</a:t>
                      </a:r>
                      <a:endParaRPr lang="en-US"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MYP Geometry/ Trig</a:t>
                      </a:r>
                    </a:p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Honors</a:t>
                      </a:r>
                    </a:p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-or-</a:t>
                      </a:r>
                    </a:p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Analysis of Function/ Trig Honors</a:t>
                      </a:r>
                    </a:p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-or-</a:t>
                      </a:r>
                    </a:p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Pre- Calculus Honors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Physics I Honors (required to take IB Physics in 11/12)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-or-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514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1417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BB245F-8464-BD4B-954B-743C28A99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0" y="762000"/>
            <a:ext cx="6477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latin typeface="Arial Black" panose="020B0A04020102020204" pitchFamily="34" charset="0"/>
              </a:rPr>
              <a:t>Year 3 Diploma Years 11</a:t>
            </a:r>
            <a:r>
              <a:rPr lang="en-US" altLang="en-US" sz="2800" baseline="30000" dirty="0">
                <a:latin typeface="Arial Black" panose="020B0A04020102020204" pitchFamily="34" charset="0"/>
              </a:rPr>
              <a:t>th</a:t>
            </a:r>
            <a:r>
              <a:rPr lang="en-US" altLang="en-US" sz="2800" dirty="0">
                <a:latin typeface="Arial Black" panose="020B0A04020102020204" pitchFamily="34" charset="0"/>
              </a:rPr>
              <a:t> Grade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4C95A22-3487-6D4E-A114-7C4367F23A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389377"/>
              </p:ext>
            </p:extLst>
          </p:nvPr>
        </p:nvGraphicFramePr>
        <p:xfrm>
          <a:off x="85723" y="1371599"/>
          <a:ext cx="8972553" cy="5244957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85883">
                  <a:extLst>
                    <a:ext uri="{9D8B030D-6E8A-4147-A177-3AD203B41FA5}">
                      <a16:colId xmlns:a16="http://schemas.microsoft.com/office/drawing/2014/main" val="3403260661"/>
                    </a:ext>
                  </a:extLst>
                </a:gridCol>
                <a:gridCol w="1177705">
                  <a:extLst>
                    <a:ext uri="{9D8B030D-6E8A-4147-A177-3AD203B41FA5}">
                      <a16:colId xmlns:a16="http://schemas.microsoft.com/office/drawing/2014/main" val="2697194428"/>
                    </a:ext>
                  </a:extLst>
                </a:gridCol>
                <a:gridCol w="1253684">
                  <a:extLst>
                    <a:ext uri="{9D8B030D-6E8A-4147-A177-3AD203B41FA5}">
                      <a16:colId xmlns:a16="http://schemas.microsoft.com/office/drawing/2014/main" val="275173338"/>
                    </a:ext>
                  </a:extLst>
                </a:gridCol>
                <a:gridCol w="1416720">
                  <a:extLst>
                    <a:ext uri="{9D8B030D-6E8A-4147-A177-3AD203B41FA5}">
                      <a16:colId xmlns:a16="http://schemas.microsoft.com/office/drawing/2014/main" val="417615555"/>
                    </a:ext>
                  </a:extLst>
                </a:gridCol>
                <a:gridCol w="1348213">
                  <a:extLst>
                    <a:ext uri="{9D8B030D-6E8A-4147-A177-3AD203B41FA5}">
                      <a16:colId xmlns:a16="http://schemas.microsoft.com/office/drawing/2014/main" val="1764603523"/>
                    </a:ext>
                  </a:extLst>
                </a:gridCol>
                <a:gridCol w="1345915">
                  <a:extLst>
                    <a:ext uri="{9D8B030D-6E8A-4147-A177-3AD203B41FA5}">
                      <a16:colId xmlns:a16="http://schemas.microsoft.com/office/drawing/2014/main" val="3538416089"/>
                    </a:ext>
                  </a:extLst>
                </a:gridCol>
                <a:gridCol w="1044433">
                  <a:extLst>
                    <a:ext uri="{9D8B030D-6E8A-4147-A177-3AD203B41FA5}">
                      <a16:colId xmlns:a16="http://schemas.microsoft.com/office/drawing/2014/main" val="4168141303"/>
                    </a:ext>
                  </a:extLst>
                </a:gridCol>
              </a:tblGrid>
              <a:tr h="1458657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One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Language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Two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Language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Three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Individuals and Societies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Four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Experimental Sciences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Five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Mathematics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Six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Additional Subject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Seventh Subject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133031"/>
                  </a:ext>
                </a:extLst>
              </a:tr>
              <a:tr h="37863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 English Literature and </a:t>
                      </a:r>
                    </a:p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Composi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tion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IB Spanish  IV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(SL or HL)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IB French IV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(SL or HL)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IB History of the Americas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(SL or HL) </a:t>
                      </a: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*If SL=1 year course with an elective in grade 12</a:t>
                      </a:r>
                    </a:p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IB Biology I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(SL)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or AP Biology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(HL) </a:t>
                      </a:r>
                    </a:p>
                    <a:p>
                      <a:pPr algn="ctr" rtl="0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and/or                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AP Chemistry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(SL or HL)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rtl="0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and/or </a:t>
                      </a:r>
                    </a:p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IB Physics I</a:t>
                      </a:r>
                    </a:p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(SL or HL)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IB Math Apps </a:t>
                      </a:r>
                    </a:p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(SL) </a:t>
                      </a:r>
                    </a:p>
                    <a:p>
                      <a:pPr algn="ctr" rtl="0" fontAlgn="ctr"/>
                      <a:r>
                        <a:rPr lang="en-US" sz="1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or                 AP Calculus AB </a:t>
                      </a:r>
                    </a:p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(SL) </a:t>
                      </a:r>
                    </a:p>
                    <a:p>
                      <a:pPr algn="ctr" rtl="0" fontAlgn="ctr"/>
                      <a:r>
                        <a:rPr lang="en-US" sz="1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or                  AP Calculus BC </a:t>
                      </a:r>
                    </a:p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(HL)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AP Psychology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(SL or HL)</a:t>
                      </a:r>
                    </a:p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-or-</a:t>
                      </a:r>
                    </a:p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IB Theatre I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(SL or HL)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-or-</a:t>
                      </a:r>
                    </a:p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IB Music I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(SL or HL)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-or-</a:t>
                      </a:r>
                    </a:p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IB Art I</a:t>
                      </a:r>
                    </a:p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(SL or HL)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-or-</a:t>
                      </a:r>
                    </a:p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2nd IB Science </a:t>
                      </a:r>
                    </a:p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(SL or HL)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IB Theory of Know-ledge 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514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8892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BB245F-8464-BD4B-954B-743C28A99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0" y="85725"/>
            <a:ext cx="647700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latin typeface="Arial Black" panose="020B0A04020102020204" pitchFamily="34" charset="0"/>
              </a:rPr>
              <a:t>Year 4 Diploma Years 12</a:t>
            </a:r>
            <a:r>
              <a:rPr lang="en-US" altLang="en-US" sz="2800" baseline="30000" dirty="0">
                <a:latin typeface="Arial Black" panose="020B0A04020102020204" pitchFamily="34" charset="0"/>
              </a:rPr>
              <a:t>th</a:t>
            </a:r>
            <a:r>
              <a:rPr lang="en-US" altLang="en-US" sz="2800" dirty="0">
                <a:latin typeface="Arial Black" panose="020B0A04020102020204" pitchFamily="34" charset="0"/>
              </a:rPr>
              <a:t> Grade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4C95A22-3487-6D4E-A114-7C4367F23A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554741"/>
              </p:ext>
            </p:extLst>
          </p:nvPr>
        </p:nvGraphicFramePr>
        <p:xfrm>
          <a:off x="102742" y="708212"/>
          <a:ext cx="8917967" cy="6196405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32067">
                  <a:extLst>
                    <a:ext uri="{9D8B030D-6E8A-4147-A177-3AD203B41FA5}">
                      <a16:colId xmlns:a16="http://schemas.microsoft.com/office/drawing/2014/main" val="3403260661"/>
                    </a:ext>
                  </a:extLst>
                </a:gridCol>
                <a:gridCol w="1306479">
                  <a:extLst>
                    <a:ext uri="{9D8B030D-6E8A-4147-A177-3AD203B41FA5}">
                      <a16:colId xmlns:a16="http://schemas.microsoft.com/office/drawing/2014/main" val="2697194428"/>
                    </a:ext>
                  </a:extLst>
                </a:gridCol>
                <a:gridCol w="1355503">
                  <a:extLst>
                    <a:ext uri="{9D8B030D-6E8A-4147-A177-3AD203B41FA5}">
                      <a16:colId xmlns:a16="http://schemas.microsoft.com/office/drawing/2014/main" val="275173338"/>
                    </a:ext>
                  </a:extLst>
                </a:gridCol>
                <a:gridCol w="1408101">
                  <a:extLst>
                    <a:ext uri="{9D8B030D-6E8A-4147-A177-3AD203B41FA5}">
                      <a16:colId xmlns:a16="http://schemas.microsoft.com/office/drawing/2014/main" val="417615555"/>
                    </a:ext>
                  </a:extLst>
                </a:gridCol>
                <a:gridCol w="1408099">
                  <a:extLst>
                    <a:ext uri="{9D8B030D-6E8A-4147-A177-3AD203B41FA5}">
                      <a16:colId xmlns:a16="http://schemas.microsoft.com/office/drawing/2014/main" val="1764603523"/>
                    </a:ext>
                  </a:extLst>
                </a:gridCol>
                <a:gridCol w="1323266">
                  <a:extLst>
                    <a:ext uri="{9D8B030D-6E8A-4147-A177-3AD203B41FA5}">
                      <a16:colId xmlns:a16="http://schemas.microsoft.com/office/drawing/2014/main" val="3538416089"/>
                    </a:ext>
                  </a:extLst>
                </a:gridCol>
                <a:gridCol w="984452">
                  <a:extLst>
                    <a:ext uri="{9D8B030D-6E8A-4147-A177-3AD203B41FA5}">
                      <a16:colId xmlns:a16="http://schemas.microsoft.com/office/drawing/2014/main" val="4168141303"/>
                    </a:ext>
                  </a:extLst>
                </a:gridCol>
              </a:tblGrid>
              <a:tr h="1142103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One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Language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Two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Language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Three</a:t>
                      </a:r>
                    </a:p>
                    <a:p>
                      <a:pPr algn="ctr"/>
                      <a:r>
                        <a:rPr lang="en-US" sz="14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Individuals and Societies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Four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Experimental Sciences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Five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Mathematics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Six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Additional Subject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Seventh Subject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133031"/>
                  </a:ext>
                </a:extLst>
              </a:tr>
              <a:tr h="5007685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IB English IV</a:t>
                      </a:r>
                    </a:p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(SL or HL)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8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IB Spanish  V </a:t>
                      </a: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(SL)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 </a:t>
                      </a: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(HL)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-or-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IB French V</a:t>
                      </a: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(SL)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(HL)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8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IB </a:t>
                      </a:r>
                      <a:r>
                        <a:rPr lang="en-US" sz="20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Contemp-orary</a:t>
                      </a:r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History II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(HL)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*If student took SL Junior Year, an elective of their choice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83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IB Biology II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(SL) </a:t>
                      </a:r>
                    </a:p>
                    <a:p>
                      <a:pPr algn="ctr" rtl="0" fontAlgn="ctr"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or III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(HL) </a:t>
                      </a:r>
                    </a:p>
                    <a:p>
                      <a:pPr algn="ctr" rtl="0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   and/or  </a:t>
                      </a:r>
                    </a:p>
                    <a:p>
                      <a:pPr algn="ctr" rtl="0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 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IB Chemistry II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(SL)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or </a:t>
                      </a:r>
                    </a:p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III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(HL)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rtl="0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and/or</a:t>
                      </a:r>
                    </a:p>
                    <a:p>
                      <a:pPr algn="ctr" rtl="0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</a:p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IB Physics II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(SL) </a:t>
                      </a:r>
                    </a:p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or III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(HL)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83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IB Math Apps II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(SL)</a:t>
                      </a:r>
                    </a:p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or</a:t>
                      </a:r>
                    </a:p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IB Math Analysis II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(SL)</a:t>
                      </a:r>
                    </a:p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-or-</a:t>
                      </a:r>
                    </a:p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IB Math Analysis III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(HL)</a:t>
                      </a:r>
                    </a:p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or</a:t>
                      </a:r>
                    </a:p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IB Math Apps III</a:t>
                      </a:r>
                    </a:p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(HL)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83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Psychology II (SL) or III (HL) </a:t>
                      </a:r>
                    </a:p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or</a:t>
                      </a:r>
                    </a:p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IB Theatre II (SL) or III (HL) </a:t>
                      </a:r>
                    </a:p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or </a:t>
                      </a:r>
                    </a:p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IB Music II (SL) or III (HL) </a:t>
                      </a:r>
                    </a:p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or</a:t>
                      </a:r>
                    </a:p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IB Art II (SL) or III (HL)  </a:t>
                      </a:r>
                    </a:p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or </a:t>
                      </a:r>
                    </a:p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2nd IB Science </a:t>
                      </a:r>
                    </a:p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(SL or HL)</a:t>
                      </a:r>
                    </a:p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OR</a:t>
                      </a:r>
                    </a:p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IB Film</a:t>
                      </a:r>
                    </a:p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OR</a:t>
                      </a:r>
                    </a:p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IB Sports Exercise Science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8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IB Theory of Know-ledge II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8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514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4468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46685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7 Subjects with Time built in to work in </a:t>
            </a:r>
            <a:br>
              <a:rPr 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Study Groups with Faculty Mentors!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1094976"/>
              </p:ext>
            </p:extLst>
          </p:nvPr>
        </p:nvGraphicFramePr>
        <p:xfrm>
          <a:off x="287676" y="2150081"/>
          <a:ext cx="8655978" cy="46336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5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5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53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046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itchFamily="18" charset="0"/>
                          <a:cs typeface="Times New Roman" pitchFamily="18" charset="0"/>
                        </a:rPr>
                        <a:t>A Day</a:t>
                      </a:r>
                    </a:p>
                    <a:p>
                      <a:pPr algn="ctr"/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B Day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itchFamily="18" charset="0"/>
                          <a:cs typeface="Times New Roman" pitchFamily="18" charset="0"/>
                        </a:rPr>
                        <a:t>C Day</a:t>
                      </a: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3311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Pre-Diploma French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II</a:t>
                      </a:r>
                    </a:p>
                    <a:p>
                      <a:pPr marL="342900" indent="-342900" algn="ctr">
                        <a:buNone/>
                      </a:pPr>
                      <a:r>
                        <a:rPr lang="en-US" sz="1200" baseline="0" dirty="0">
                          <a:latin typeface="Times New Roman" pitchFamily="18" charset="0"/>
                          <a:cs typeface="Times New Roman" pitchFamily="18" charset="0"/>
                        </a:rPr>
                        <a:t>Same period every day.</a:t>
                      </a:r>
                    </a:p>
                    <a:p>
                      <a:pPr marL="342900" indent="-342900" algn="ctr">
                        <a:buNone/>
                      </a:pP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800">
                          <a:latin typeface="Times New Roman" pitchFamily="18" charset="0"/>
                          <a:cs typeface="Times New Roman" pitchFamily="18" charset="0"/>
                        </a:rPr>
                        <a:t>Pre-Diploma French</a:t>
                      </a:r>
                      <a:r>
                        <a:rPr lang="en-US" sz="1800" baseline="0">
                          <a:latin typeface="Times New Roman" pitchFamily="18" charset="0"/>
                          <a:cs typeface="Times New Roman" pitchFamily="18" charset="0"/>
                        </a:rPr>
                        <a:t> II</a:t>
                      </a:r>
                    </a:p>
                    <a:p>
                      <a:pPr marL="342900" indent="-342900" algn="ctr">
                        <a:buNone/>
                      </a:pPr>
                      <a:r>
                        <a:rPr lang="en-US" sz="1200" baseline="0">
                          <a:latin typeface="Times New Roman" pitchFamily="18" charset="0"/>
                          <a:cs typeface="Times New Roman" pitchFamily="18" charset="0"/>
                        </a:rPr>
                        <a:t>Same period every day.</a:t>
                      </a:r>
                      <a:endParaRPr lang="en-US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800">
                          <a:latin typeface="Times New Roman" pitchFamily="18" charset="0"/>
                          <a:cs typeface="Times New Roman" pitchFamily="18" charset="0"/>
                        </a:rPr>
                        <a:t>Pre-Diploma French</a:t>
                      </a:r>
                      <a:r>
                        <a:rPr lang="en-US" sz="1800" baseline="0">
                          <a:latin typeface="Times New Roman" pitchFamily="18" charset="0"/>
                          <a:cs typeface="Times New Roman" pitchFamily="18" charset="0"/>
                        </a:rPr>
                        <a:t> II</a:t>
                      </a:r>
                    </a:p>
                    <a:p>
                      <a:pPr marL="342900" indent="-342900" algn="ctr">
                        <a:buNone/>
                      </a:pPr>
                      <a:r>
                        <a:rPr lang="en-US" sz="1200" baseline="0">
                          <a:latin typeface="Times New Roman" pitchFamily="18" charset="0"/>
                          <a:cs typeface="Times New Roman" pitchFamily="18" charset="0"/>
                        </a:rPr>
                        <a:t>Same period every day.</a:t>
                      </a:r>
                      <a:endParaRPr lang="en-US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115">
                <a:tc>
                  <a:txBody>
                    <a:bodyPr/>
                    <a:lstStyle/>
                    <a:p>
                      <a:pPr marL="342900" indent="-342900">
                        <a:buAutoNum type="arabicPeriod" startAt="2"/>
                      </a:pP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Elective </a:t>
                      </a:r>
                      <a:endParaRPr lang="en-US" sz="12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  Your choice from the PHU list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 algn="ctr">
                        <a:buNone/>
                      </a:pP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 startAt="2"/>
                      </a:pP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Elective </a:t>
                      </a:r>
                    </a:p>
                    <a:p>
                      <a:pPr marL="342900" indent="-342900" algn="ctr">
                        <a:buNone/>
                      </a:pPr>
                      <a:r>
                        <a:rPr lang="en-US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  Your choice from the PHU list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 startAt="2"/>
                      </a:pP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Elective </a:t>
                      </a:r>
                    </a:p>
                    <a:p>
                      <a:pPr marL="342900" indent="-342900" algn="ctr">
                        <a:buNone/>
                      </a:pPr>
                      <a:r>
                        <a:rPr lang="en-US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  Your choice from the PHU list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0528">
                <a:tc>
                  <a:txBody>
                    <a:bodyPr/>
                    <a:lstStyle/>
                    <a:p>
                      <a:pPr marL="342900" indent="-342900">
                        <a:buAutoNum type="arabicPeriod" startAt="3"/>
                      </a:pP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Academic Research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       Rotation of your core classes</a:t>
                      </a:r>
                    </a:p>
                    <a:p>
                      <a:pPr marL="0" indent="0">
                        <a:buNone/>
                      </a:pPr>
                      <a:endParaRPr lang="en-US" sz="18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 startAt="3"/>
                        <a:tabLst/>
                        <a:defRPr/>
                      </a:pP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Academic Research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       Rotation of your core classes</a:t>
                      </a:r>
                    </a:p>
                  </a:txBody>
                  <a:tcPr marT="45723" marB="4572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 startAt="3"/>
                      </a:pP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Academic Research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       Rotation of your core classes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365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4/5.  AP World History</a:t>
                      </a:r>
                    </a:p>
                  </a:txBody>
                  <a:tcPr marT="45723" marB="45723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Times New Roman" pitchFamily="18" charset="0"/>
                          <a:cs typeface="Times New Roman" pitchFamily="18" charset="0"/>
                        </a:rPr>
                        <a:t>4/5.  IB MYP Algebra II Hon</a:t>
                      </a:r>
                    </a:p>
                  </a:txBody>
                  <a:tcPr marT="45723" marB="45723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en-US" sz="1800" dirty="0">
                          <a:latin typeface="Times New Roman"/>
                          <a:cs typeface="Times New Roman"/>
                        </a:rPr>
                        <a:t>4/5.  Pre-IB Biology I</a:t>
                      </a:r>
                    </a:p>
                  </a:txBody>
                  <a:tcPr marT="45723" marB="45723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265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/>
                          <a:cs typeface="Times New Roman"/>
                        </a:rPr>
                        <a:t>6/7.  Pre-IB English II</a:t>
                      </a:r>
                    </a:p>
                  </a:txBody>
                  <a:tcPr marT="45723" marB="45723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Times New Roman" pitchFamily="18" charset="0"/>
                          <a:cs typeface="Times New Roman" pitchFamily="18" charset="0"/>
                        </a:rPr>
                        <a:t>6/7.  Inquiry Skills</a:t>
                      </a:r>
                    </a:p>
                  </a:txBody>
                  <a:tcPr marT="45723" marB="45723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/>
                          <a:cs typeface="Times New Roman"/>
                        </a:rPr>
                        <a:t>6/7.  Diploma Support</a:t>
                      </a:r>
                    </a:p>
                    <a:p>
                      <a:endParaRPr lang="en-US" sz="1800" dirty="0">
                        <a:latin typeface="Times New Roman"/>
                        <a:cs typeface="Times New Roman"/>
                      </a:endParaRPr>
                    </a:p>
                  </a:txBody>
                  <a:tcPr marT="45723" marB="45723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3531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Inquiry </a:t>
            </a: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Skills Elective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Time management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Study skills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Organization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Research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Stress reduction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Mini Extended Essay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Communication skills</a:t>
            </a:r>
            <a:endParaRPr lang="en-US" sz="3600" b="1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6388" name="Picture 2" descr="C:\Documents and Settings\pelletierme\Local Settings\Temporary Internet Files\Content.IE5\JT92R1MA\MC900150024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514600"/>
            <a:ext cx="313531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 descr="C:\Documents and Settings\pelletierme\Local Settings\Temporary Internet Files\Content.IE5\JT92R1MA\MM900236503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828800"/>
            <a:ext cx="13716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" descr="C:\Documents and Settings\pelletierme\Local Settings\Temporary Internet Files\Content.IE5\2Y0N2AWM\MC900230824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50" y="4598988"/>
            <a:ext cx="2139950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latin typeface="Times New Roman"/>
                <a:cs typeface="Times New Roman"/>
              </a:rPr>
              <a:t>Diploma Support Elective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3200" b="1" i="1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274320" indent="-274320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200" b="1" i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Faculty Mentor</a:t>
            </a:r>
            <a:endParaRPr lang="en-US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200" b="1" i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Collaborative Study Groups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200" b="1" i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Homework time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200" b="1" i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Research time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200" b="1" i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Group projects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200" b="1" i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Re-sit a class</a:t>
            </a:r>
            <a:endParaRPr lang="en-US" sz="3200" b="1" i="1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/>
          </a:p>
        </p:txBody>
      </p:sp>
      <p:pic>
        <p:nvPicPr>
          <p:cNvPr id="15364" name="Picture 10" descr="C:\Documents and Settings\coracem\Local Settings\Temporary Internet Files\Content.IE5\38N5FOR3\MCHH01459_0000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52600"/>
            <a:ext cx="263525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" descr="C:\Documents and Settings\pelletierme\Local Settings\Temporary Internet Files\Content.IE5\BUTN51GL\MC900439415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2766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3BBE46-1731-4D3B-B80B-EC1CFB541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3179064"/>
          </a:xfrm>
        </p:spPr>
        <p:txBody>
          <a:bodyPr/>
          <a:lstStyle/>
          <a:p>
            <a:pPr algn="ctr"/>
            <a:r>
              <a:rPr lang="en-US"/>
              <a:t>A Peak into our IB classrooms…</a:t>
            </a:r>
          </a:p>
        </p:txBody>
      </p:sp>
    </p:spTree>
    <p:extLst>
      <p:ext uri="{BB962C8B-B14F-4D97-AF65-F5344CB8AC3E}">
        <p14:creationId xmlns:p14="http://schemas.microsoft.com/office/powerpoint/2010/main" val="35960218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39">
            <a:extLst>
              <a:ext uri="{FF2B5EF4-FFF2-40B4-BE49-F238E27FC236}">
                <a16:creationId xmlns:a16="http://schemas.microsoft.com/office/drawing/2014/main" id="{FC0DEEBF-DB94-4E7E-A9D3-84FA863C3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121DDF-A8FA-4E3C-B748-81842137B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365" y="3812954"/>
            <a:ext cx="4848966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2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a week of hands on learning!  From labs in Pre-IB Chemistry to Socratic Seminars and Escape Rooms in IB History.  There was lots of problem solving and critical thinking had by all!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AB14D-EDA5-44B8-AEA1-A3C5B488AE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" r="2" b="2519"/>
          <a:stretch/>
        </p:blipFill>
        <p:spPr>
          <a:xfrm>
            <a:off x="238226" y="321733"/>
            <a:ext cx="3120339" cy="2222497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text, person, indoor, cluttered&#10;&#10;Description automatically generated">
            <a:extLst>
              <a:ext uri="{FF2B5EF4-FFF2-40B4-BE49-F238E27FC236}">
                <a16:creationId xmlns:a16="http://schemas.microsoft.com/office/drawing/2014/main" id="{98CE96DC-16ED-4E2D-859D-8342E891F3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3" b="-1"/>
          <a:stretch/>
        </p:blipFill>
        <p:spPr>
          <a:xfrm rot="5400000">
            <a:off x="-117188" y="3060513"/>
            <a:ext cx="3831167" cy="3120339"/>
          </a:xfrm>
          <a:prstGeom prst="rect">
            <a:avLst/>
          </a:prstGeom>
        </p:spPr>
      </p:pic>
      <p:pic>
        <p:nvPicPr>
          <p:cNvPr id="11" name="Picture 10" descr="A picture containing text, person, indoor, table&#10;&#10;Description automatically generated">
            <a:extLst>
              <a:ext uri="{FF2B5EF4-FFF2-40B4-BE49-F238E27FC236}">
                <a16:creationId xmlns:a16="http://schemas.microsoft.com/office/drawing/2014/main" id="{76D4F0B7-A11F-4D86-90C5-90A6AD3F4A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3" r="11090" b="-3"/>
          <a:stretch/>
        </p:blipFill>
        <p:spPr>
          <a:xfrm>
            <a:off x="3479006" y="299364"/>
            <a:ext cx="2081485" cy="3008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69299D-1ADF-422C-80D9-B048B2C313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" r="19119" b="-3"/>
          <a:stretch/>
        </p:blipFill>
        <p:spPr>
          <a:xfrm>
            <a:off x="5681103" y="299363"/>
            <a:ext cx="3231516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247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D27EB26B-2166-4050-899D-29672B4AA1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2" r="44990"/>
          <a:stretch/>
        </p:blipFill>
        <p:spPr>
          <a:xfrm rot="5400000">
            <a:off x="1000125" y="-142875"/>
            <a:ext cx="2571750" cy="457200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E1C1414-8F19-4519-A213-B21E425CA4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9" b="8812"/>
          <a:stretch/>
        </p:blipFill>
        <p:spPr>
          <a:xfrm>
            <a:off x="4572000" y="857257"/>
            <a:ext cx="4572000" cy="2571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54A4CB-69C2-45FB-AC02-74C203E6FD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2" b="9308"/>
          <a:stretch/>
        </p:blipFill>
        <p:spPr>
          <a:xfrm>
            <a:off x="15" y="3429000"/>
            <a:ext cx="4571985" cy="257175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B496E9C-DB53-44D1-A0CF-840ACE2C0F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91" b="1509"/>
          <a:stretch/>
        </p:blipFill>
        <p:spPr>
          <a:xfrm>
            <a:off x="4572000" y="3429000"/>
            <a:ext cx="4572000" cy="257175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307436" y="2164437"/>
            <a:ext cx="2529128" cy="25291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978458" y="1835459"/>
            <a:ext cx="3187085" cy="3187083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FE33E-22F9-4248-B79C-1EBF0435A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144" y="2928416"/>
            <a:ext cx="2713713" cy="1009290"/>
          </a:xfrm>
          <a:noFill/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1650">
                <a:solidFill>
                  <a:srgbClr val="080808"/>
                </a:solidFill>
              </a:rPr>
              <a:t>Labs are back! Mr. Briggs’ IB Bio classes applying their learning about the digestive system  </a:t>
            </a:r>
          </a:p>
        </p:txBody>
      </p:sp>
    </p:spTree>
    <p:extLst>
      <p:ext uri="{BB962C8B-B14F-4D97-AF65-F5344CB8AC3E}">
        <p14:creationId xmlns:p14="http://schemas.microsoft.com/office/powerpoint/2010/main" val="1809099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C111A6-2B91-4D72-BB12-D33D71468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1900">
                <a:solidFill>
                  <a:srgbClr val="FFFFFF"/>
                </a:solidFill>
              </a:rPr>
              <a:t>Socratic Seminar in IB Literature:</a:t>
            </a:r>
            <a:br>
              <a:rPr lang="en-US" sz="1900">
                <a:solidFill>
                  <a:srgbClr val="FFFFFF"/>
                </a:solidFill>
              </a:rPr>
            </a:br>
            <a:r>
              <a:rPr lang="en-US" sz="1900">
                <a:solidFill>
                  <a:srgbClr val="FFFFFF"/>
                </a:solidFill>
              </a:rPr>
              <a:t>Making connections across multiple mediums of text with Kafka’s </a:t>
            </a:r>
            <a:r>
              <a:rPr lang="en-US" sz="1900" i="1">
                <a:solidFill>
                  <a:srgbClr val="FFFFFF"/>
                </a:solidFill>
              </a:rPr>
              <a:t>Metamorphosis</a:t>
            </a:r>
            <a:r>
              <a:rPr lang="en-US" sz="1900">
                <a:solidFill>
                  <a:srgbClr val="FFFFFF"/>
                </a:solidFill>
              </a:rPr>
              <a:t>, the myth of Sisyphus, and a clip from Orsin Wells’ “The Trial”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F301267-793F-4BD4-9697-C22B372F5D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r="-1" b="-1"/>
          <a:stretch/>
        </p:blipFill>
        <p:spPr>
          <a:xfrm>
            <a:off x="240030" y="558657"/>
            <a:ext cx="4091937" cy="3495784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526879-325E-4286-9D7A-48D014D20A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1" r="10009"/>
          <a:stretch/>
        </p:blipFill>
        <p:spPr>
          <a:xfrm>
            <a:off x="4812032" y="444320"/>
            <a:ext cx="4091938" cy="372445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552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Text&#10;&#10;Description automatically generated">
            <a:extLst>
              <a:ext uri="{FF2B5EF4-FFF2-40B4-BE49-F238E27FC236}">
                <a16:creationId xmlns:a16="http://schemas.microsoft.com/office/drawing/2014/main" id="{A4E10A69-7F72-4FB0-A7F5-1658B40901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401" y="1886387"/>
            <a:ext cx="7934205" cy="4087690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63FDFFB0-49F2-4D71-AE05-79B1EDB77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Preparing students for success after graduation</a:t>
            </a:r>
          </a:p>
        </p:txBody>
      </p:sp>
    </p:spTree>
    <p:extLst>
      <p:ext uri="{BB962C8B-B14F-4D97-AF65-F5344CB8AC3E}">
        <p14:creationId xmlns:p14="http://schemas.microsoft.com/office/powerpoint/2010/main" val="42601792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Successful IB Students Continue to Develop These Characteristics:</a:t>
            </a:r>
          </a:p>
        </p:txBody>
      </p:sp>
      <p:sp>
        <p:nvSpPr>
          <p:cNvPr id="17411" name="Content Placeholder 6"/>
          <p:cNvSpPr>
            <a:spLocks noGrp="1"/>
          </p:cNvSpPr>
          <p:nvPr>
            <p:ph idx="1"/>
          </p:nvPr>
        </p:nvSpPr>
        <p:spPr>
          <a:xfrm>
            <a:off x="304800" y="1935163"/>
            <a:ext cx="8656200" cy="4389437"/>
          </a:xfrm>
        </p:spPr>
        <p:txBody>
          <a:bodyPr/>
          <a:lstStyle/>
          <a:p>
            <a:pPr eaLnBrk="1" hangingPunct="1"/>
            <a:r>
              <a:rPr lang="en-US" altLang="en-US">
                <a:latin typeface="Times New Roman"/>
                <a:cs typeface="Times New Roman"/>
              </a:rPr>
              <a:t>Their desire to be a lifelong learner &amp; grow their knowledge</a:t>
            </a:r>
          </a:p>
          <a:p>
            <a:pPr eaLnBrk="1" hangingPunct="1"/>
            <a:r>
              <a:rPr lang="en-US" altLang="en-US">
                <a:latin typeface="Times New Roman"/>
                <a:cs typeface="Times New Roman"/>
              </a:rPr>
              <a:t>Using time efficiently (e.g., planner, timely submission of work, good use of academic support times)</a:t>
            </a:r>
          </a:p>
          <a:p>
            <a:pPr eaLnBrk="1" hangingPunct="1"/>
            <a:r>
              <a:rPr lang="en-US" altLang="en-US">
                <a:latin typeface="Times New Roman"/>
                <a:cs typeface="Times New Roman"/>
              </a:rPr>
              <a:t>Taking notes as a habit (organized, structured folders/binders)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>
                <a:latin typeface="Times New Roman"/>
                <a:cs typeface="Times New Roman"/>
              </a:rPr>
              <a:t>Preparing for class (materials, readings, work)</a:t>
            </a:r>
          </a:p>
          <a:p>
            <a:pPr eaLnBrk="1" hangingPunct="1"/>
            <a:r>
              <a:rPr lang="en-US" altLang="en-US">
                <a:latin typeface="Times New Roman"/>
                <a:cs typeface="Times New Roman"/>
              </a:rPr>
              <a:t>Balancing activities and extracurriculars with academics </a:t>
            </a:r>
          </a:p>
          <a:p>
            <a:pPr eaLnBrk="1" hangingPunct="1"/>
            <a:r>
              <a:rPr lang="en-US" altLang="en-US">
                <a:latin typeface="Times New Roman"/>
                <a:cs typeface="Times New Roman"/>
              </a:rPr>
              <a:t>Asking for help when needed</a:t>
            </a:r>
          </a:p>
          <a:p>
            <a:pPr eaLnBrk="1" hangingPunct="1"/>
            <a:r>
              <a:rPr lang="en-US" altLang="en-US">
                <a:latin typeface="Times New Roman"/>
                <a:cs typeface="Times New Roman"/>
              </a:rPr>
              <a:t>Working diligently and consistently </a:t>
            </a:r>
          </a:p>
          <a:p>
            <a:r>
              <a:rPr lang="en-US" altLang="en-US">
                <a:latin typeface="Times New Roman"/>
                <a:cs typeface="Times New Roman"/>
              </a:rPr>
              <a:t>Being an active member of their community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What This Leads To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47675" y="1524000"/>
            <a:ext cx="8239125" cy="5715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Students can earn the IB Diploma                 	</a:t>
            </a:r>
          </a:p>
          <a:p>
            <a:pPr marL="809625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b="1" dirty="0">
                <a:solidFill>
                  <a:srgbClr val="0070C0"/>
                </a:solidFill>
                <a:latin typeface="Arial" charset="0"/>
                <a:ea typeface="ＭＳ Ｐゴシック" charset="0"/>
                <a:cs typeface="ＭＳ Ｐゴシック" charset="0"/>
              </a:rPr>
              <a:t>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n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international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credential recognized around the world</a:t>
            </a:r>
          </a:p>
          <a:p>
            <a:pPr marL="809625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It opens doors to college and career</a:t>
            </a:r>
          </a:p>
          <a:p>
            <a:pPr marL="352425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Earn the IB Diploma 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in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addition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to your </a:t>
            </a:r>
          </a:p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Florida Diploma </a:t>
            </a:r>
          </a:p>
          <a:p>
            <a:pPr marL="342900" marR="0" lvl="0" indent="-342900" algn="l" defTabSz="4572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IB diplo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713" y="4629071"/>
            <a:ext cx="2773680" cy="201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5666283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3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81915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Florida Bright Futures</a:t>
            </a:r>
            <a:endParaRPr lang="en-US" altLang="en-US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76200" y="1803401"/>
            <a:ext cx="8763000" cy="5054600"/>
          </a:xfrm>
          <a:ln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pPr marL="640080" lvl="1" indent="-246380" eaLnBrk="1" fontAlgn="auto" hangingPunct="1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Students who receive their IB diploma (based on exams taken prior to high school graduation) receive top level of Bright Futures </a:t>
            </a:r>
            <a:endParaRPr lang="en-US" dirty="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640080" lvl="1" indent="-246380" eaLnBrk="1" fontAlgn="auto" hangingPunct="1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Students who complete the IB curriculum, their CAS hours, and the Extended Essay receive top level of Bright Futures *Please note that this is subject to change per State requirements.  Check the Bright Futures website  </a:t>
            </a:r>
            <a:r>
              <a:rPr lang="en-US" b="1" dirty="0">
                <a:solidFill>
                  <a:schemeClr val="accent1"/>
                </a:solidFill>
                <a:latin typeface="Times New Roman"/>
                <a:cs typeface="Times New Rom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http://www.floridastudentfinancialaid.org/SSFAD/bf/</a:t>
            </a:r>
            <a:endParaRPr lang="en-US" b="1" dirty="0">
              <a:solidFill>
                <a:schemeClr val="accent1"/>
              </a:solidFill>
              <a:latin typeface="Times New Roman"/>
              <a:cs typeface="Times New Roman"/>
            </a:endParaRPr>
          </a:p>
          <a:p>
            <a:pPr marL="393065" lvl="1" indent="0" eaLnBrk="1" fontAlgn="auto" hangingPunct="1">
              <a:spcBef>
                <a:spcPct val="50000"/>
              </a:spcBef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for up-to-date information.)</a:t>
            </a:r>
          </a:p>
          <a:p>
            <a:pPr marL="640080" lvl="1" indent="-246380" eaLnBrk="1" fontAlgn="auto" hangingPunct="1">
              <a:spcBef>
                <a:spcPct val="5000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******************************************************</a:t>
            </a:r>
          </a:p>
          <a:p>
            <a:pPr marL="640080" lvl="1" indent="-246380" eaLnBrk="1" fontAlgn="auto" hangingPunct="1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We strongly encourage students to volunteer during 9</a:t>
            </a:r>
            <a:r>
              <a:rPr lang="en-US" b="1" baseline="30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and 10</a:t>
            </a:r>
            <a:r>
              <a:rPr lang="en-US" b="1" baseline="30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grade for Bright Futures, but it is not a requirement.  If for some reason a student does not complete the IB curriculum, we hope that we have provided them with an opportunity to begin/finish their Bright Futures volunteer hours with us and not leave empty-handed!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dirty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795338"/>
            <a:ext cx="14478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3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101600" y="1582738"/>
            <a:ext cx="9540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98425" y="1831975"/>
            <a:ext cx="9525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12713" y="3981450"/>
            <a:ext cx="9540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12713" y="5310188"/>
            <a:ext cx="9540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374" name="TextBox 9"/>
          <p:cNvSpPr txBox="1">
            <a:spLocks noChangeArrowheads="1"/>
          </p:cNvSpPr>
          <p:nvPr/>
        </p:nvSpPr>
        <p:spPr bwMode="auto">
          <a:xfrm>
            <a:off x="488950" y="488950"/>
            <a:ext cx="8350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(From a national survey among US IB students conducted by IB in 2012)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50825" y="2362200"/>
            <a:ext cx="952500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65113" y="3429000"/>
            <a:ext cx="954087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65113" y="3733800"/>
            <a:ext cx="954087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65113" y="6629400"/>
            <a:ext cx="954087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65113" y="5029200"/>
            <a:ext cx="954087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5105400" y="914400"/>
            <a:ext cx="1676400" cy="5334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>
            <a:solidFill>
              <a:srgbClr val="EEEE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522771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728EB-D0D7-4054-9478-3E3330A4E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12" y="154296"/>
            <a:ext cx="8969188" cy="984222"/>
          </a:xfrm>
          <a:solidFill>
            <a:schemeClr val="tx2"/>
          </a:solidFill>
        </p:spPr>
        <p:txBody>
          <a:bodyPr/>
          <a:lstStyle/>
          <a:p>
            <a:pPr algn="ctr"/>
            <a:r>
              <a:rPr lang="en-US" sz="3200" dirty="0"/>
              <a:t>IB Students are Accepted at a higher rate into College and have a higher rate of success once there</a:t>
            </a:r>
          </a:p>
        </p:txBody>
      </p:sp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id="{F3467B74-5193-45A9-BADA-0609C0534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12" y="1269558"/>
            <a:ext cx="7153793" cy="552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301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772C-4CD7-44AE-BDC1-F407A2956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College Credits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E6CAC-A9F2-4170-A47F-F2C732070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IB students have the opportunity to earn up to 36 college credits</a:t>
            </a:r>
          </a:p>
          <a:p>
            <a:r>
              <a:rPr lang="en-US"/>
              <a:t>This allows students to take more electives in college and/or graduate early</a:t>
            </a:r>
          </a:p>
          <a:p>
            <a:r>
              <a:rPr lang="en-US"/>
              <a:t>By taking college level courses in high school, colleges can be confident students are prepared for college success and this weighs in the acceptance process</a:t>
            </a:r>
          </a:p>
        </p:txBody>
      </p:sp>
    </p:spTree>
    <p:extLst>
      <p:ext uri="{BB962C8B-B14F-4D97-AF65-F5344CB8AC3E}">
        <p14:creationId xmlns:p14="http://schemas.microsoft.com/office/powerpoint/2010/main" val="31052867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2B0648-D2E1-4D5F-822C-CBE722898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399" cy="753036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Where is the class of 2021/22 studying?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5EE275-CE42-4AE5-912B-E27AA8DA6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39906"/>
            <a:ext cx="8839200" cy="5665695"/>
          </a:xfrm>
        </p:spPr>
        <p:txBody>
          <a:bodyPr numCol="3"/>
          <a:lstStyle/>
          <a:p>
            <a:r>
              <a:rPr lang="en-US" sz="2200" dirty="0"/>
              <a:t>Rice University</a:t>
            </a:r>
          </a:p>
          <a:p>
            <a:r>
              <a:rPr lang="en-US" sz="2200" dirty="0"/>
              <a:t>Boston University</a:t>
            </a:r>
          </a:p>
          <a:p>
            <a:r>
              <a:rPr lang="en-US" sz="2200" dirty="0"/>
              <a:t>Case Western Reserve University</a:t>
            </a:r>
          </a:p>
          <a:p>
            <a:r>
              <a:rPr lang="en-US" sz="2200" dirty="0"/>
              <a:t>Cornell University</a:t>
            </a:r>
          </a:p>
          <a:p>
            <a:r>
              <a:rPr lang="en-US" sz="2200" dirty="0"/>
              <a:t>Florida Atlantic University</a:t>
            </a:r>
          </a:p>
          <a:p>
            <a:r>
              <a:rPr lang="en-US" sz="2200" dirty="0"/>
              <a:t>Georgia Institute of Technology</a:t>
            </a:r>
          </a:p>
          <a:p>
            <a:r>
              <a:rPr lang="en-US" sz="2200" dirty="0"/>
              <a:t>Johns Hopkins University</a:t>
            </a:r>
          </a:p>
          <a:p>
            <a:r>
              <a:rPr lang="en-US" sz="2200" dirty="0"/>
              <a:t>Massachusetts Institute of Technology</a:t>
            </a:r>
          </a:p>
          <a:p>
            <a:r>
              <a:rPr lang="en-US" sz="2200" dirty="0"/>
              <a:t>Notre Dame</a:t>
            </a:r>
          </a:p>
          <a:p>
            <a:r>
              <a:rPr lang="en-US" sz="2200" dirty="0"/>
              <a:t>Nova Southwestern University</a:t>
            </a:r>
          </a:p>
          <a:p>
            <a:r>
              <a:rPr lang="en-US" sz="2200" dirty="0"/>
              <a:t>U.C. Berkeley</a:t>
            </a:r>
          </a:p>
          <a:p>
            <a:r>
              <a:rPr lang="en-US" sz="2200" dirty="0"/>
              <a:t>U.S. Marines</a:t>
            </a:r>
          </a:p>
          <a:p>
            <a:r>
              <a:rPr lang="en-US" sz="2200" dirty="0"/>
              <a:t>U. S. Military Academy, West Point</a:t>
            </a:r>
          </a:p>
          <a:p>
            <a:r>
              <a:rPr lang="en-US" sz="2200" dirty="0"/>
              <a:t>University of Central Florida</a:t>
            </a:r>
          </a:p>
          <a:p>
            <a:r>
              <a:rPr lang="en-US" sz="2200" dirty="0"/>
              <a:t>University of Florida</a:t>
            </a:r>
          </a:p>
          <a:p>
            <a:r>
              <a:rPr lang="en-US" sz="2200" dirty="0"/>
              <a:t>University of South Florida</a:t>
            </a:r>
          </a:p>
          <a:p>
            <a:r>
              <a:rPr lang="en-US" sz="2200" dirty="0"/>
              <a:t>Vanderbilt University</a:t>
            </a:r>
          </a:p>
          <a:p>
            <a:r>
              <a:rPr lang="en-US" sz="2200" dirty="0"/>
              <a:t>MIT</a:t>
            </a:r>
          </a:p>
          <a:p>
            <a:r>
              <a:rPr lang="en-US" sz="2200" dirty="0"/>
              <a:t>Auburn University</a:t>
            </a:r>
          </a:p>
          <a:p>
            <a:r>
              <a:rPr lang="en-US" sz="2200" dirty="0"/>
              <a:t>Carnegie Mellon University</a:t>
            </a:r>
          </a:p>
          <a:p>
            <a:r>
              <a:rPr lang="en-US" sz="2200" dirty="0"/>
              <a:t>Colorado College</a:t>
            </a:r>
          </a:p>
          <a:p>
            <a:r>
              <a:rPr lang="en-US" sz="2200" dirty="0"/>
              <a:t>Florida State</a:t>
            </a:r>
          </a:p>
          <a:p>
            <a:r>
              <a:rPr lang="en-US" sz="2200" dirty="0"/>
              <a:t>Florida Polytechnic University</a:t>
            </a:r>
          </a:p>
          <a:p>
            <a:r>
              <a:rPr lang="en-US" sz="2200" dirty="0"/>
              <a:t>Rollins</a:t>
            </a:r>
          </a:p>
          <a:p>
            <a:r>
              <a:rPr lang="en-US" sz="2200" dirty="0"/>
              <a:t>University of Miami</a:t>
            </a:r>
          </a:p>
          <a:p>
            <a:r>
              <a:rPr lang="en-US" sz="2200" dirty="0"/>
              <a:t>University of Notre Dame</a:t>
            </a:r>
          </a:p>
          <a:p>
            <a:r>
              <a:rPr lang="en-US" sz="2200" dirty="0"/>
              <a:t>University of Pennsylvania</a:t>
            </a:r>
          </a:p>
          <a:p>
            <a:r>
              <a:rPr lang="en-US" sz="2200" dirty="0"/>
              <a:t>University of Virginia</a:t>
            </a:r>
          </a:p>
        </p:txBody>
      </p:sp>
    </p:spTree>
    <p:extLst>
      <p:ext uri="{BB962C8B-B14F-4D97-AF65-F5344CB8AC3E}">
        <p14:creationId xmlns:p14="http://schemas.microsoft.com/office/powerpoint/2010/main" val="2389167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98D66-08D1-4C34-AA5B-97025031E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85800"/>
            <a:ext cx="8305800" cy="1543050"/>
          </a:xfrm>
        </p:spPr>
        <p:txBody>
          <a:bodyPr/>
          <a:lstStyle/>
          <a:p>
            <a:pPr algn="ctr"/>
            <a:r>
              <a:rPr lang="en-US" sz="5400"/>
              <a:t>Will I Be Able to Do </a:t>
            </a:r>
            <a:br>
              <a:rPr lang="en-US" sz="5400"/>
            </a:br>
            <a:r>
              <a:rPr lang="en-US" sz="5400"/>
              <a:t>Other Things too?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F7C07-3430-4808-B723-B7B36A0E0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810000"/>
          </a:xfrm>
        </p:spPr>
        <p:txBody>
          <a:bodyPr/>
          <a:lstStyle/>
          <a:p>
            <a:pPr marL="0" lvl="0" indent="0" algn="ctr" defTabSz="457200" eaLnBrk="1" hangingPunct="1">
              <a:buClrTx/>
              <a:buSzTx/>
              <a:buNone/>
              <a:defRPr/>
            </a:pPr>
            <a:r>
              <a:rPr lang="en-US"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PHU Pre-IB and IB Diploma Students</a:t>
            </a:r>
          </a:p>
          <a:p>
            <a:pPr marL="0" lvl="0" indent="0" algn="ctr" defTabSz="457200" eaLnBrk="1" hangingPunct="1">
              <a:buClrTx/>
              <a:buSzTx/>
              <a:buNone/>
              <a:defRPr/>
            </a:pPr>
            <a:r>
              <a:rPr lang="en-US"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i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PARTICIPATE</a:t>
            </a:r>
            <a:r>
              <a:rPr lang="en-US"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2800" b="1" i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LEAD </a:t>
            </a:r>
          </a:p>
          <a:p>
            <a:pPr marL="0" lvl="0" indent="0" algn="ctr" defTabSz="457200" eaLnBrk="1" hangingPunct="1">
              <a:buClrTx/>
              <a:buSzTx/>
              <a:buNone/>
              <a:defRPr/>
            </a:pPr>
            <a:r>
              <a:rPr lang="en-US"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in just about </a:t>
            </a:r>
            <a:r>
              <a:rPr lang="en-US" sz="2800" b="1" i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EVERY CLUB </a:t>
            </a:r>
          </a:p>
          <a:p>
            <a:pPr marL="0" lvl="0" indent="0" algn="ctr" defTabSz="457200" eaLnBrk="1" hangingPunct="1">
              <a:buClrTx/>
              <a:buSzTx/>
              <a:buNone/>
              <a:defRPr/>
            </a:pPr>
            <a:r>
              <a:rPr lang="en-US"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and </a:t>
            </a:r>
            <a:r>
              <a:rPr lang="en-US" sz="2800" b="1" i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EVERY SPORT </a:t>
            </a:r>
          </a:p>
          <a:p>
            <a:pPr marL="0" lvl="0" indent="0" algn="ctr" defTabSz="457200" eaLnBrk="1" hangingPunct="1">
              <a:buClrTx/>
              <a:buSzTx/>
              <a:buNone/>
              <a:defRPr/>
            </a:pPr>
            <a:r>
              <a:rPr lang="en-US"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at the school!</a:t>
            </a:r>
          </a:p>
          <a:p>
            <a:pPr marL="0" lvl="0" indent="0" algn="ctr" defTabSz="457200" eaLnBrk="1" hangingPunct="1">
              <a:buClrTx/>
              <a:buSzTx/>
              <a:buNone/>
              <a:defRPr/>
            </a:pPr>
            <a:endParaRPr lang="en-US" sz="2800" b="1">
              <a:solidFill>
                <a:schemeClr val="tx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lvl="0" indent="0" algn="ctr" defTabSz="457200" eaLnBrk="1" hangingPunct="1">
              <a:buClrTx/>
              <a:buSzTx/>
              <a:buNone/>
              <a:defRPr/>
            </a:pPr>
            <a:r>
              <a:rPr lang="en-US" sz="2800" b="1" i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Risk-Takers * Balanced * Principled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5559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52725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n-US" b="1">
                <a:solidFill>
                  <a:srgbClr val="A50021"/>
                </a:solidFill>
              </a:rPr>
            </a:br>
            <a:r>
              <a:rPr lang="en-US" sz="49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Get Involved; IB students DO Have a Life outside of Academia!</a:t>
            </a:r>
            <a:endParaRPr lang="en-US" sz="49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9" name="Content Placeholder 17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1676400"/>
          </a:xfrm>
        </p:spPr>
        <p:txBody>
          <a:bodyPr/>
          <a:lstStyle/>
          <a:p>
            <a:pPr marL="0" indent="0" eaLnBrk="1" hangingPunct="1">
              <a:buNone/>
            </a:pP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750" t="10000" r="6875" b="17778"/>
          <a:stretch/>
        </p:blipFill>
        <p:spPr>
          <a:xfrm>
            <a:off x="0" y="3887042"/>
            <a:ext cx="6248400" cy="3008489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748" y="1910933"/>
            <a:ext cx="3019846" cy="2029108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416" y="4208250"/>
            <a:ext cx="3553321" cy="2705478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68369"/>
            <a:ext cx="3486548" cy="2518673"/>
          </a:xfrm>
          <a:prstGeom prst="rect">
            <a:avLst/>
          </a:prstGeom>
        </p:spPr>
      </p:pic>
      <p:pic>
        <p:nvPicPr>
          <p:cNvPr id="12290" name="Picture 2" descr="http://www.pcsb.org/cms/lib8/FL01903687/Centricity/ModuleInstance/27904/large/District%20Championships.JPG?rnd=0.8979403855735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725300"/>
            <a:ext cx="3697131" cy="246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A582-0BB7-4212-8037-9E6AAA343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 picture containing grass, outdoor, person, sport&#10;&#10;Description automatically generated">
            <a:extLst>
              <a:ext uri="{FF2B5EF4-FFF2-40B4-BE49-F238E27FC236}">
                <a16:creationId xmlns:a16="http://schemas.microsoft.com/office/drawing/2014/main" id="{D9BBAF8A-29C5-4337-B680-5D2DF162D8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1312"/>
            <a:ext cx="7390774" cy="4552951"/>
          </a:xfrm>
          <a:prstGeom prst="rect">
            <a:avLst/>
          </a:prstGeom>
        </p:spPr>
      </p:pic>
      <p:pic>
        <p:nvPicPr>
          <p:cNvPr id="8" name="Content Placeholder 7" descr="A picture containing grass, outdoor, person, sport&#10;&#10;Description automatically generated">
            <a:extLst>
              <a:ext uri="{FF2B5EF4-FFF2-40B4-BE49-F238E27FC236}">
                <a16:creationId xmlns:a16="http://schemas.microsoft.com/office/drawing/2014/main" id="{484B32E3-0DA9-4FB6-9757-EEFA2B979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83" y="3429000"/>
            <a:ext cx="5021532" cy="3347688"/>
          </a:xfrm>
        </p:spPr>
      </p:pic>
    </p:spTree>
    <p:extLst>
      <p:ext uri="{BB962C8B-B14F-4D97-AF65-F5344CB8AC3E}">
        <p14:creationId xmlns:p14="http://schemas.microsoft.com/office/powerpoint/2010/main" val="3258374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1" y="1200150"/>
            <a:ext cx="2777490" cy="7124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1197482"/>
            <a:ext cx="2777490" cy="7391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3" y="120015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171574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7207B7B-5C57-458C-BE38-95D2CD765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0"/>
            <a:ext cx="5653277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3279" y="857250"/>
            <a:ext cx="3490721" cy="51435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77066-86CB-4E19-B7D6-D65D2A269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9418" y="2174749"/>
            <a:ext cx="3124557" cy="2852855"/>
          </a:xfrm>
        </p:spPr>
        <p:txBody>
          <a:bodyPr vert="horz" lIns="68580" tIns="34290" rIns="68580" bIns="3429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000" b="1" dirty="0">
                <a:solidFill>
                  <a:schemeClr val="tx1"/>
                </a:solidFill>
              </a:rPr>
              <a:t>One of 5 PCSB High Schools to earn this grade</a:t>
            </a:r>
            <a:br>
              <a:rPr lang="en-US" sz="3000" b="1" dirty="0"/>
            </a:br>
            <a:br>
              <a:rPr lang="en-US" sz="3000" b="1" dirty="0"/>
            </a:br>
            <a:r>
              <a:rPr lang="en-US" sz="3000" b="1" dirty="0">
                <a:solidFill>
                  <a:schemeClr val="tx1"/>
                </a:solidFill>
              </a:rPr>
              <a:t>PHUHS Student Achievement increased 7%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1927" y="1200151"/>
            <a:ext cx="2633425" cy="6857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574946-726F-43D7-BBC4-5AD06E51BC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0" r="7413" b="2"/>
          <a:stretch/>
        </p:blipFill>
        <p:spPr>
          <a:xfrm>
            <a:off x="482599" y="1483958"/>
            <a:ext cx="4689873" cy="390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426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A6607-6655-4800-B1B7-E0D550D24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284A8FC-5EAA-4A79-B04E-65CCF44285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7245722" cy="3524431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7781DB3F-3B2D-4DC8-8826-C92E1D598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6085"/>
            <a:ext cx="8839200" cy="36048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EC9AC0-0AF9-4F38-A57C-F289C2CC4E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739298"/>
            <a:ext cx="5486400" cy="315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166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085C0-1252-4EDD-ADAC-95CA65764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students participate in MANY activities!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61824-8073-4557-9E0D-1D5915F6C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en-US"/>
              <a:t>Marching Band and Chorus</a:t>
            </a:r>
          </a:p>
          <a:p>
            <a:r>
              <a:rPr lang="en-US"/>
              <a:t>Cross Country &amp; Track</a:t>
            </a:r>
          </a:p>
          <a:p>
            <a:r>
              <a:rPr lang="en-US"/>
              <a:t>Tennis Team</a:t>
            </a:r>
          </a:p>
          <a:p>
            <a:r>
              <a:rPr lang="en-US"/>
              <a:t>Soccer Team</a:t>
            </a:r>
          </a:p>
          <a:p>
            <a:r>
              <a:rPr lang="en-US"/>
              <a:t>Baseball Team</a:t>
            </a:r>
          </a:p>
          <a:p>
            <a:r>
              <a:rPr lang="en-US"/>
              <a:t>Swim &amp; Dive Team</a:t>
            </a:r>
          </a:p>
          <a:p>
            <a:r>
              <a:rPr lang="en-US"/>
              <a:t>Football Team</a:t>
            </a:r>
          </a:p>
          <a:p>
            <a:r>
              <a:rPr lang="en-US"/>
              <a:t>Theatre/School Musicals</a:t>
            </a:r>
          </a:p>
          <a:p>
            <a:r>
              <a:rPr lang="en-US"/>
              <a:t>Art</a:t>
            </a:r>
          </a:p>
          <a:p>
            <a:r>
              <a:rPr lang="en-US"/>
              <a:t>Model UN</a:t>
            </a:r>
          </a:p>
          <a:p>
            <a:r>
              <a:rPr lang="en-US"/>
              <a:t>Robotics</a:t>
            </a:r>
          </a:p>
          <a:p>
            <a:r>
              <a:rPr lang="en-US" err="1"/>
              <a:t>Tedx</a:t>
            </a:r>
            <a:endParaRPr lang="en-US"/>
          </a:p>
          <a:p>
            <a:r>
              <a:rPr lang="en-US"/>
              <a:t>FBLA</a:t>
            </a:r>
          </a:p>
          <a:p>
            <a:r>
              <a:rPr lang="en-US" err="1"/>
              <a:t>MuAlphaTheta</a:t>
            </a:r>
            <a:r>
              <a:rPr lang="en-US"/>
              <a:t> (math club)</a:t>
            </a:r>
          </a:p>
          <a:p>
            <a:r>
              <a:rPr lang="en-US"/>
              <a:t>National Honors Societies</a:t>
            </a:r>
          </a:p>
          <a:p>
            <a:r>
              <a:rPr lang="en-US"/>
              <a:t>And many more!</a:t>
            </a:r>
          </a:p>
        </p:txBody>
      </p:sp>
    </p:spTree>
    <p:extLst>
      <p:ext uri="{BB962C8B-B14F-4D97-AF65-F5344CB8AC3E}">
        <p14:creationId xmlns:p14="http://schemas.microsoft.com/office/powerpoint/2010/main" val="24647985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94BDC53F-C165-4FAD-8A64-22F29A92C1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4" r="-4" b="12217"/>
          <a:stretch/>
        </p:blipFill>
        <p:spPr>
          <a:xfrm>
            <a:off x="750094" y="2651523"/>
            <a:ext cx="1984772" cy="1165622"/>
          </a:xfrm>
          <a:prstGeom prst="rect">
            <a:avLst/>
          </a:prstGeom>
        </p:spPr>
      </p:pic>
      <p:pic>
        <p:nvPicPr>
          <p:cNvPr id="31" name="Picture 30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B9A469B4-533B-4813-8DE8-31455B7B70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1" r="-4" b="1971"/>
          <a:stretch/>
        </p:blipFill>
        <p:spPr>
          <a:xfrm>
            <a:off x="2786062" y="2651523"/>
            <a:ext cx="1968104" cy="11656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6E6857-EC72-4D63-B93F-C8CFECAA28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0" r="-4" b="3154"/>
          <a:stretch/>
        </p:blipFill>
        <p:spPr>
          <a:xfrm>
            <a:off x="4806554" y="2651523"/>
            <a:ext cx="1960960" cy="1165622"/>
          </a:xfrm>
          <a:prstGeom prst="rect">
            <a:avLst/>
          </a:prstGeom>
        </p:spPr>
      </p:pic>
      <p:pic>
        <p:nvPicPr>
          <p:cNvPr id="41" name="Content Placeholder 40">
            <a:extLst>
              <a:ext uri="{FF2B5EF4-FFF2-40B4-BE49-F238E27FC236}">
                <a16:creationId xmlns:a16="http://schemas.microsoft.com/office/drawing/2014/main" id="{F79787E2-3297-4765-88B9-3D1C21517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710" y="2651523"/>
            <a:ext cx="1574006" cy="1165622"/>
          </a:xfr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A391399-AA37-4D39-835D-3334344535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8" r="-3" b="7131"/>
          <a:stretch/>
        </p:blipFill>
        <p:spPr>
          <a:xfrm>
            <a:off x="268578" y="3869532"/>
            <a:ext cx="3015166" cy="17654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3960BC6-A666-4823-865F-E9BB3FCBE8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" r="-4" b="17628"/>
          <a:stretch/>
        </p:blipFill>
        <p:spPr>
          <a:xfrm>
            <a:off x="3336131" y="3869532"/>
            <a:ext cx="2935819" cy="176545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9DD3267-768E-405C-ABCC-AE9F3F77FDB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20830"/>
          <a:stretch/>
        </p:blipFill>
        <p:spPr>
          <a:xfrm>
            <a:off x="6324336" y="3869532"/>
            <a:ext cx="2550348" cy="17654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903FA2-B592-4034-8106-A42DEAA6D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094" y="1111266"/>
            <a:ext cx="6017420" cy="1195080"/>
          </a:xfrm>
        </p:spPr>
        <p:txBody>
          <a:bodyPr anchor="ctr">
            <a:normAutofit fontScale="90000"/>
          </a:bodyPr>
          <a:lstStyle/>
          <a:p>
            <a:r>
              <a:rPr lang="en-US"/>
              <a:t>Annual Sophomore </a:t>
            </a:r>
            <a:br>
              <a:rPr lang="en-US"/>
            </a:br>
            <a:r>
              <a:rPr lang="en-US"/>
              <a:t>International Breakfast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736989AB-5AA0-4042-A913-F80320B8CA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538010" y="1042957"/>
            <a:ext cx="2123000" cy="93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342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96918796-2918-40D6-BE3A-4600C47FC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 descr="A picture containing grass, outdoor, person, tree&#10;&#10;Description automatically generated">
            <a:extLst>
              <a:ext uri="{FF2B5EF4-FFF2-40B4-BE49-F238E27FC236}">
                <a16:creationId xmlns:a16="http://schemas.microsoft.com/office/drawing/2014/main" id="{68C14480-A0F3-49DD-911B-01691EEEC0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r="1" b="25609"/>
          <a:stretch/>
        </p:blipFill>
        <p:spPr>
          <a:xfrm>
            <a:off x="628650" y="2235200"/>
            <a:ext cx="2768600" cy="1284288"/>
          </a:xfrm>
          <a:prstGeom prst="rect">
            <a:avLst/>
          </a:prstGeom>
        </p:spPr>
      </p:pic>
      <p:pic>
        <p:nvPicPr>
          <p:cNvPr id="27" name="Picture 26" descr="A picture containing tree, grass, outdoor, sport&#10;&#10;Description automatically generated">
            <a:extLst>
              <a:ext uri="{FF2B5EF4-FFF2-40B4-BE49-F238E27FC236}">
                <a16:creationId xmlns:a16="http://schemas.microsoft.com/office/drawing/2014/main" id="{CAF2C32B-5C3D-4702-9E5B-CCF5B8392E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9" r="17897" b="-3"/>
          <a:stretch/>
        </p:blipFill>
        <p:spPr>
          <a:xfrm>
            <a:off x="3468688" y="2235200"/>
            <a:ext cx="1168400" cy="128428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394C6D8-EEC8-4C69-A06E-5CE7CCE1EE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1" b="14734"/>
          <a:stretch/>
        </p:blipFill>
        <p:spPr>
          <a:xfrm>
            <a:off x="628650" y="3590925"/>
            <a:ext cx="4010025" cy="196691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A193118-F9FB-49E8-9BFC-C6F3442058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13" y="2235200"/>
            <a:ext cx="2008188" cy="1397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9807A40-F3D1-4FD0-9778-B392D8F0E9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2" r="1" b="9496"/>
          <a:stretch/>
        </p:blipFill>
        <p:spPr>
          <a:xfrm>
            <a:off x="6789738" y="2235200"/>
            <a:ext cx="1725613" cy="663575"/>
          </a:xfrm>
          <a:prstGeom prst="rect">
            <a:avLst/>
          </a:prstGeom>
        </p:spPr>
      </p:pic>
      <p:pic>
        <p:nvPicPr>
          <p:cNvPr id="29" name="Picture 28" descr="A picture containing grass, outdoor, tree, person&#10;&#10;Description automatically generated">
            <a:extLst>
              <a:ext uri="{FF2B5EF4-FFF2-40B4-BE49-F238E27FC236}">
                <a16:creationId xmlns:a16="http://schemas.microsoft.com/office/drawing/2014/main" id="{6D2199FB-77EA-4BE5-A09B-A9418A3516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" r="1" b="28455"/>
          <a:stretch/>
        </p:blipFill>
        <p:spPr>
          <a:xfrm>
            <a:off x="6789738" y="2970213"/>
            <a:ext cx="1725613" cy="663575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2F6A66-FDE7-4155-8DE6-07BD0DCCD0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6" b="7901"/>
          <a:stretch/>
        </p:blipFill>
        <p:spPr>
          <a:xfrm>
            <a:off x="4710113" y="3703638"/>
            <a:ext cx="3805238" cy="18526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722447-3445-4D6C-8335-7B9EE2C54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72747"/>
            <a:ext cx="7886700" cy="715556"/>
          </a:xfrm>
          <a:prstGeom prst="ellipse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algn="ctr"/>
            <a:r>
              <a:rPr lang="en-US" sz="2200">
                <a:solidFill>
                  <a:schemeClr val="bg1"/>
                </a:solidFill>
              </a:rPr>
              <a:t>Diploma Years: Our first annual “Friendsgiving”</a:t>
            </a:r>
          </a:p>
        </p:txBody>
      </p:sp>
    </p:spTree>
    <p:extLst>
      <p:ext uri="{BB962C8B-B14F-4D97-AF65-F5344CB8AC3E}">
        <p14:creationId xmlns:p14="http://schemas.microsoft.com/office/powerpoint/2010/main" val="25640229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0"/>
            <a:ext cx="9143999" cy="5143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D46D46-06C0-4845-AFA2-2E8BC49D3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799" y="1251737"/>
            <a:ext cx="3212237" cy="900271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2100"/>
              <a:t>IB Learner Profile Leaders  Month of September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400" y="2315935"/>
            <a:ext cx="3017520" cy="205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6B1669-E0C9-43AD-86C4-CAC0D2CCA861}"/>
              </a:ext>
            </a:extLst>
          </p:cNvPr>
          <p:cNvSpPr txBox="1"/>
          <p:nvPr/>
        </p:nvSpPr>
        <p:spPr>
          <a:xfrm>
            <a:off x="483800" y="2380576"/>
            <a:ext cx="3212238" cy="263395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</a:pPr>
            <a:r>
              <a:rPr lang="en-US" sz="1350">
                <a:solidFill>
                  <a:prstClr val="black"/>
                </a:solidFill>
                <a:latin typeface="Calibri" panose="020F0502020204030204"/>
              </a:rPr>
              <a:t>Inquirers:  These students were nominated by their teachers and peers for nurturing their curiosity &amp; developing skills for inquiry and research.  They learn with enthusiasm!</a:t>
            </a:r>
          </a:p>
          <a:p>
            <a:pPr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  <a:p>
            <a:pPr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350">
                <a:solidFill>
                  <a:prstClr val="black"/>
                </a:solidFill>
                <a:latin typeface="Calibri" panose="020F0502020204030204"/>
              </a:rPr>
              <a:t>Nicolas </a:t>
            </a:r>
            <a:r>
              <a:rPr lang="en-US" sz="1350" err="1">
                <a:solidFill>
                  <a:prstClr val="black"/>
                </a:solidFill>
                <a:latin typeface="Calibri" panose="020F0502020204030204"/>
              </a:rPr>
              <a:t>Belongie</a:t>
            </a:r>
            <a:r>
              <a:rPr lang="en-US" sz="1350">
                <a:solidFill>
                  <a:prstClr val="black"/>
                </a:solidFill>
                <a:latin typeface="Calibri" panose="020F0502020204030204"/>
              </a:rPr>
              <a:t> Grade 9</a:t>
            </a:r>
          </a:p>
          <a:p>
            <a:pPr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350">
                <a:solidFill>
                  <a:prstClr val="black"/>
                </a:solidFill>
                <a:latin typeface="Calibri" panose="020F0502020204030204"/>
              </a:rPr>
              <a:t>Eliza Lane Grade 10</a:t>
            </a:r>
          </a:p>
          <a:p>
            <a:pPr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350">
                <a:solidFill>
                  <a:prstClr val="black"/>
                </a:solidFill>
                <a:latin typeface="Calibri" panose="020F0502020204030204"/>
              </a:rPr>
              <a:t>Lucas Weaver Grade 11</a:t>
            </a:r>
          </a:p>
          <a:p>
            <a:pPr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350">
                <a:solidFill>
                  <a:prstClr val="black"/>
                </a:solidFill>
                <a:latin typeface="Calibri" panose="020F0502020204030204"/>
              </a:rPr>
              <a:t>Daniela Maisel Grade 12</a:t>
            </a:r>
          </a:p>
          <a:p>
            <a:pPr indent="-171450" defTabSz="685800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69382" y="5397270"/>
            <a:ext cx="555498" cy="1155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28692" y="1018651"/>
            <a:ext cx="555498" cy="88751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2595" y="1123469"/>
            <a:ext cx="4638730" cy="44364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Content Placeholder 5" descr="A group of people holding certificates&#10;&#10;Description automatically generated">
            <a:extLst>
              <a:ext uri="{FF2B5EF4-FFF2-40B4-BE49-F238E27FC236}">
                <a16:creationId xmlns:a16="http://schemas.microsoft.com/office/drawing/2014/main" id="{7A172895-C623-42A9-9A42-54EEA879C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r="2" b="1195"/>
          <a:stretch/>
        </p:blipFill>
        <p:spPr>
          <a:xfrm>
            <a:off x="4490803" y="1819641"/>
            <a:ext cx="4221014" cy="304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388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56E0-EB8A-4732-9624-AD96C11430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840" y="1699022"/>
            <a:ext cx="2400300" cy="1790700"/>
          </a:xfrm>
        </p:spPr>
        <p:txBody>
          <a:bodyPr>
            <a:normAutofit/>
          </a:bodyPr>
          <a:lstStyle/>
          <a:p>
            <a:pPr algn="l"/>
            <a:r>
              <a:rPr lang="en-US" sz="3600"/>
              <a:t>Junior IB Pinning Ceremony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72E546-D185-41EE-9C80-8A31684735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840" y="3558778"/>
            <a:ext cx="2400300" cy="1241822"/>
          </a:xfrm>
        </p:spPr>
        <p:txBody>
          <a:bodyPr>
            <a:normAutofit/>
          </a:bodyPr>
          <a:lstStyle/>
          <a:p>
            <a:pPr algn="l"/>
            <a:r>
              <a:rPr lang="en-US" sz="1350"/>
              <a:t>2021-2022</a:t>
            </a:r>
          </a:p>
        </p:txBody>
      </p:sp>
      <p:sp>
        <p:nvSpPr>
          <p:cNvPr id="71" name="Rectangle 20">
            <a:extLst>
              <a:ext uri="{FF2B5EF4-FFF2-40B4-BE49-F238E27FC236}">
                <a16:creationId xmlns:a16="http://schemas.microsoft.com/office/drawing/2014/main" id="{7A7E6B6D-2F84-4166-9F4D-FFA0E0860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0425" y="-2618359"/>
            <a:ext cx="68580" cy="685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2" name="Rectangle 22">
            <a:extLst>
              <a:ext uri="{FF2B5EF4-FFF2-40B4-BE49-F238E27FC236}">
                <a16:creationId xmlns:a16="http://schemas.microsoft.com/office/drawing/2014/main" id="{F540AD87-30B2-4359-A33A-86D9F59E3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4905" y="-2618359"/>
            <a:ext cx="68580" cy="685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3" name="Rectangle 24">
            <a:extLst>
              <a:ext uri="{FF2B5EF4-FFF2-40B4-BE49-F238E27FC236}">
                <a16:creationId xmlns:a16="http://schemas.microsoft.com/office/drawing/2014/main" id="{D411CC74-416E-4F21-A559-C8B7905D9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3480" y="-2618359"/>
            <a:ext cx="68580" cy="685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4A3956-0ED1-40BC-B8C3-A9DDADAFCB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2" r="-4" b="10139"/>
          <a:stretch/>
        </p:blipFill>
        <p:spPr>
          <a:xfrm>
            <a:off x="3490220" y="857250"/>
            <a:ext cx="2789813" cy="1668781"/>
          </a:xfrm>
          <a:prstGeom prst="rect">
            <a:avLst/>
          </a:prstGeom>
        </p:spPr>
      </p:pic>
      <p:pic>
        <p:nvPicPr>
          <p:cNvPr id="11" name="Picture 10" descr="A picture containing website&#10;&#10;Description automatically generated">
            <a:extLst>
              <a:ext uri="{FF2B5EF4-FFF2-40B4-BE49-F238E27FC236}">
                <a16:creationId xmlns:a16="http://schemas.microsoft.com/office/drawing/2014/main" id="{90BD5D79-7A85-46F8-886A-0BF1D4A2A1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6" r="-4" b="8960"/>
          <a:stretch/>
        </p:blipFill>
        <p:spPr>
          <a:xfrm>
            <a:off x="6348611" y="844931"/>
            <a:ext cx="2789814" cy="1700274"/>
          </a:xfrm>
          <a:prstGeom prst="rect">
            <a:avLst/>
          </a:prstGeom>
        </p:spPr>
      </p:pic>
      <p:pic>
        <p:nvPicPr>
          <p:cNvPr id="9" name="Picture 8" descr="A group of people on stage&#10;&#10;Description automatically generated">
            <a:extLst>
              <a:ext uri="{FF2B5EF4-FFF2-40B4-BE49-F238E27FC236}">
                <a16:creationId xmlns:a16="http://schemas.microsoft.com/office/drawing/2014/main" id="{9271D82E-F9CA-435D-BE98-527A3E9D2B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4" r="-4" b="-4"/>
          <a:stretch/>
        </p:blipFill>
        <p:spPr>
          <a:xfrm>
            <a:off x="3490220" y="2594610"/>
            <a:ext cx="2789812" cy="1656462"/>
          </a:xfrm>
          <a:prstGeom prst="rect">
            <a:avLst/>
          </a:prstGeom>
        </p:spPr>
      </p:pic>
      <p:pic>
        <p:nvPicPr>
          <p:cNvPr id="16" name="Picture 15" descr="A picture containing sofa, indoor&#10;&#10;Description automatically generated">
            <a:extLst>
              <a:ext uri="{FF2B5EF4-FFF2-40B4-BE49-F238E27FC236}">
                <a16:creationId xmlns:a16="http://schemas.microsoft.com/office/drawing/2014/main" id="{E34817AD-6C5B-47D6-8B4A-AE498C6EAF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6" r="6388"/>
          <a:stretch/>
        </p:blipFill>
        <p:spPr>
          <a:xfrm>
            <a:off x="6348611" y="2594610"/>
            <a:ext cx="2789811" cy="16564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6026E9-72D8-4A89-B8B2-24CDF97780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5" r="2" b="41525"/>
          <a:stretch/>
        </p:blipFill>
        <p:spPr>
          <a:xfrm>
            <a:off x="3490220" y="4319652"/>
            <a:ext cx="2789811" cy="16810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26AF25-9E43-4FDA-81A0-9954FEA1B8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8" r="-4" b="-4"/>
          <a:stretch/>
        </p:blipFill>
        <p:spPr>
          <a:xfrm>
            <a:off x="6348611" y="4312796"/>
            <a:ext cx="2789814" cy="168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54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352C809-3698-450E-8A77-56CF7CA2A6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47357"/>
            <a:ext cx="9144000" cy="552413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EC5A5A-1256-403D-9637-167C2AD7B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7" y="4845180"/>
            <a:ext cx="8408194" cy="558627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1725">
                <a:solidFill>
                  <a:schemeClr val="tx1">
                    <a:lumMod val="85000"/>
                    <a:lumOff val="15000"/>
                  </a:schemeClr>
                </a:solidFill>
              </a:rPr>
              <a:t>Welcome, IB Class of 2025:</a:t>
            </a:r>
            <a:br>
              <a:rPr lang="en-US" sz="1725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725">
                <a:solidFill>
                  <a:schemeClr val="tx1">
                    <a:lumMod val="85000"/>
                    <a:lumOff val="15000"/>
                  </a:schemeClr>
                </a:solidFill>
              </a:rPr>
              <a:t>IB Summer Camp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788737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58389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317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C:\Documents and Settings\mcmullench\Local Settings\Temporary Internet Files\Content.IE5\H0L7WRPZ\MC900420676[1].wmf"/>
          <p:cNvPicPr>
            <a:picLocks noChangeAspect="1" noChangeArrowheads="1"/>
          </p:cNvPicPr>
          <p:nvPr/>
        </p:nvPicPr>
        <p:blipFill>
          <a:blip r:embed="rId2" cstate="print">
            <a:lum bright="38000" contras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31850"/>
            <a:ext cx="6248400" cy="547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IB is a…</a:t>
            </a:r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Wingdings 2" panose="05020102010507070707" pitchFamily="18" charset="2"/>
              <a:buNone/>
            </a:pPr>
            <a:r>
              <a:rPr lang="en-US" altLang="en-US" sz="9600" b="1"/>
              <a:t>Family affair!</a:t>
            </a:r>
          </a:p>
          <a:p>
            <a:pPr algn="ctr">
              <a:buFont typeface="Wingdings 2" panose="05020102010507070707" pitchFamily="18" charset="2"/>
              <a:buNone/>
            </a:pPr>
            <a:endParaRPr lang="en-US" altLang="en-US" sz="9600" b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B5633B-BB1D-4314-A283-3E98AEEE2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605852"/>
            <a:ext cx="4336197" cy="3252148"/>
          </a:xfrm>
          <a:prstGeom prst="rect">
            <a:avLst/>
          </a:prstGeom>
        </p:spPr>
      </p:pic>
      <p:pic>
        <p:nvPicPr>
          <p:cNvPr id="9" name="Picture 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E786D2C-6A46-4A71-ACF6-F1D2F19A2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62600" y="4009691"/>
            <a:ext cx="3427863" cy="2581609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B12D4-CBDB-48B3-9C1F-1AC7EADAC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4785"/>
            <a:ext cx="8991600" cy="671015"/>
          </a:xfrm>
        </p:spPr>
        <p:txBody>
          <a:bodyPr/>
          <a:lstStyle/>
          <a:p>
            <a:r>
              <a:rPr lang="en-US"/>
              <a:t>Just a few </a:t>
            </a:r>
            <a:r>
              <a:rPr lang="en-US" err="1"/>
              <a:t>Programme</a:t>
            </a:r>
            <a:r>
              <a:rPr lang="en-US"/>
              <a:t> Highlights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C510C42-B74C-499A-81A1-F865F54A2A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8478265"/>
              </p:ext>
            </p:extLst>
          </p:nvPr>
        </p:nvGraphicFramePr>
        <p:xfrm>
          <a:off x="457200" y="923271"/>
          <a:ext cx="8229600" cy="591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1518879747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894924656"/>
                    </a:ext>
                  </a:extLst>
                </a:gridCol>
              </a:tblGrid>
              <a:tr h="1341262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22 National Merit Semifinalists over the last 4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21 National Merit Finalists over the last 4 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923750"/>
                  </a:ext>
                </a:extLst>
              </a:tr>
              <a:tr h="134126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 students with perfect SAT scores in </a:t>
                      </a:r>
                      <a:r>
                        <a:rPr lang="en-US" sz="2800"/>
                        <a:t>the last year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3 finalists for the </a:t>
                      </a:r>
                      <a:r>
                        <a:rPr lang="en-US" sz="2800" err="1"/>
                        <a:t>Questbridge</a:t>
                      </a:r>
                      <a:r>
                        <a:rPr lang="en-US" sz="2800"/>
                        <a:t> “full ride” scholarship for 2021-22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46679"/>
                  </a:ext>
                </a:extLst>
              </a:tr>
              <a:tr h="1758543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3 All State Music Ensembles</a:t>
                      </a:r>
                    </a:p>
                    <a:p>
                      <a:pPr algn="ctr"/>
                      <a:r>
                        <a:rPr lang="en-US" sz="2800"/>
                        <a:t>5 All County Band</a:t>
                      </a:r>
                    </a:p>
                    <a:p>
                      <a:pPr algn="ctr"/>
                      <a:r>
                        <a:rPr lang="en-US" sz="2800"/>
                        <a:t>6 All County Orchestra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2 students selected to display their artwork at the Surrealist Art Exhibit at the Dali Museum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656996"/>
                  </a:ext>
                </a:extLst>
              </a:tr>
              <a:tr h="1341262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3 </a:t>
                      </a:r>
                      <a:r>
                        <a:rPr lang="en-US" sz="2800" err="1"/>
                        <a:t>Tedx</a:t>
                      </a:r>
                      <a:r>
                        <a:rPr lang="en-US" sz="2800"/>
                        <a:t> Events led/organized by IB students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4860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60419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Admission Criteria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Algebra 1 Honors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en-US" sz="2800" b="1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Test Scores:</a:t>
            </a:r>
          </a:p>
          <a:p>
            <a:pPr marL="640080" lvl="1" indent="-24638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Standardized – Reading and Math stanines &gt; 8</a:t>
            </a:r>
          </a:p>
          <a:p>
            <a:pPr marL="640080" lvl="1" indent="-24638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800" b="1" baseline="3000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Grade:  ELA FSA score of 353 or higher </a:t>
            </a:r>
          </a:p>
          <a:p>
            <a:pPr marL="393065" lvl="1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FSA Math score of 353 or 90</a:t>
            </a:r>
            <a:r>
              <a:rPr lang="en-US" sz="2800" b="1" baseline="3000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percentile on the PSAT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5870B-7F15-478F-B69D-AD3F39773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Nationally Honored Extracurricular Opportunities</a:t>
            </a:r>
          </a:p>
        </p:txBody>
      </p:sp>
      <p:pic>
        <p:nvPicPr>
          <p:cNvPr id="3" name="Picture 4" descr="A picture containing text, screenshot, person&#10;&#10;Description automatically generated">
            <a:extLst>
              <a:ext uri="{FF2B5EF4-FFF2-40B4-BE49-F238E27FC236}">
                <a16:creationId xmlns:a16="http://schemas.microsoft.com/office/drawing/2014/main" id="{9BCCB592-D228-0ADB-3A8B-185BF4D5A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71" y="2671919"/>
            <a:ext cx="4249055" cy="3201445"/>
          </a:xfrm>
          <a:prstGeom prst="rect">
            <a:avLst/>
          </a:prstGeom>
        </p:spPr>
      </p:pic>
      <p:pic>
        <p:nvPicPr>
          <p:cNvPr id="5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B7C9939-2C69-BCAD-261F-D76450440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685" y="1758712"/>
            <a:ext cx="4022271" cy="2760005"/>
          </a:xfrm>
          <a:prstGeom prst="rect">
            <a:avLst/>
          </a:prstGeom>
        </p:spPr>
      </p:pic>
      <p:pic>
        <p:nvPicPr>
          <p:cNvPr id="4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6C324CE-B142-E28E-D620-7016C8B3D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186" y="4589690"/>
            <a:ext cx="3895269" cy="217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081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Admission Criteria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163"/>
            <a:ext cx="8458200" cy="4389437"/>
          </a:xfrm>
        </p:spPr>
        <p:txBody>
          <a:bodyPr/>
          <a:lstStyle/>
          <a:p>
            <a:pPr marL="393192" lvl="1" indent="0" eaLnBrk="1" fontAlgn="auto" hangingPunct="1">
              <a:spcAft>
                <a:spcPts val="0"/>
              </a:spcAft>
              <a:buNone/>
              <a:defRPr/>
            </a:pPr>
            <a:endParaRPr lang="en-US" sz="2700" b="1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7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700" b="1" baseline="3000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7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and 7</a:t>
            </a:r>
            <a:r>
              <a:rPr lang="en-US" sz="2700" b="1" baseline="3000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7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grade Final Academic Grades (math, science, social studies, English, world language) &gt; B</a:t>
            </a:r>
          </a:p>
          <a:p>
            <a:pPr marL="393192" lvl="1" indent="0" eaLnBrk="1" fontAlgn="auto" hangingPunct="1">
              <a:spcAft>
                <a:spcPts val="0"/>
              </a:spcAft>
              <a:buNone/>
              <a:defRPr/>
            </a:pPr>
            <a:endParaRPr lang="en-US" sz="2700" b="1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40080" lvl="1" indent="-246888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27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700" b="1" baseline="3000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7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grade semester academic grades (math, science, social studies, English, world language) &gt;B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893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shadowing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648200"/>
          </a:xfrm>
          <a:effectLst>
            <a:outerShdw dist="35921" dir="2700000" algn="ctr" rotWithShape="0">
              <a:schemeClr val="bg2"/>
            </a:outerShdw>
          </a:effectLst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Shadowing is not required for admission into the program; however, it may help a student make a more informed decision. 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Visit PHUHS for a day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Learn all about IB from an IB student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Complete the application form on our IB website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Phone Mrs. Colagiovanni with questions: 669-1131 ext. 2086 or email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  <a:hlinkClick r:id="rId2"/>
              </a:rPr>
              <a:t>colagiovannik@pcsb.</a:t>
            </a:r>
            <a:r>
              <a:rPr lang="en-US" b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  <a:hlinkClick r:id="rId2"/>
              </a:rPr>
              <a:t>org</a:t>
            </a:r>
            <a:r>
              <a:rPr lang="en-US" b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24580" name="WordArt 4"/>
          <p:cNvSpPr>
            <a:spLocks noChangeArrowheads="1" noChangeShapeType="1" noTextEdit="1"/>
          </p:cNvSpPr>
          <p:nvPr/>
        </p:nvSpPr>
        <p:spPr bwMode="auto">
          <a:xfrm>
            <a:off x="1447800" y="228600"/>
            <a:ext cx="62484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0"/>
                <a:solidFill>
                  <a:schemeClr val="accent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Shadowing</a:t>
            </a:r>
          </a:p>
        </p:txBody>
      </p:sp>
      <p:pic>
        <p:nvPicPr>
          <p:cNvPr id="24581" name="Picture 2" descr="C:\Documents and Settings\pelletierme\Local Settings\Temporary Internet Files\Content.IE5\3OJDFUBM\MP900441037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562600"/>
            <a:ext cx="21717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Student/Teacher Perspective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163"/>
            <a:ext cx="8305800" cy="4389437"/>
          </a:xfrm>
        </p:spPr>
        <p:txBody>
          <a:bodyPr/>
          <a:lstStyle/>
          <a:p>
            <a:r>
              <a:rPr lang="en-US"/>
              <a:t>Looking for a challenge?</a:t>
            </a:r>
          </a:p>
          <a:p>
            <a:r>
              <a:rPr lang="en-US"/>
              <a:t>Do you want to learn from peers just as you learn from teachers?</a:t>
            </a:r>
          </a:p>
          <a:p>
            <a:r>
              <a:rPr lang="en-US"/>
              <a:t>Global-minded teachers          Global-minded students</a:t>
            </a:r>
          </a:p>
          <a:p>
            <a:r>
              <a:rPr lang="en-US"/>
              <a:t>An IB diploma helps you succeed in college, career, and life!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024" y="4481607"/>
            <a:ext cx="4867952" cy="23406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44C7D2D7-243B-4BF9-B3FF-C510B7F93256}"/>
              </a:ext>
            </a:extLst>
          </p:cNvPr>
          <p:cNvSpPr/>
          <p:nvPr/>
        </p:nvSpPr>
        <p:spPr>
          <a:xfrm>
            <a:off x="4343400" y="3429000"/>
            <a:ext cx="682752" cy="23450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851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I’m in!  What do I do next? Application Process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6800" y="2286000"/>
            <a:ext cx="6858000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Times New Roman"/>
                <a:cs typeface="Times New Roman"/>
              </a:rPr>
              <a:t>January 10, 2022 – January 20, 2022</a:t>
            </a:r>
            <a:endParaRPr 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tx2"/>
                </a:solidFill>
                <a:latin typeface="Times New Roman"/>
                <a:cs typeface="Times New Roman"/>
              </a:rPr>
              <a:t>        	</a:t>
            </a:r>
          </a:p>
          <a:p>
            <a:pPr algn="ctr"/>
            <a:r>
              <a:rPr lang="en-US" sz="2800" dirty="0">
                <a:solidFill>
                  <a:schemeClr val="tx2"/>
                </a:solidFill>
                <a:latin typeface="Times New Roman"/>
                <a:cs typeface="Times New Roman"/>
              </a:rPr>
              <a:t>Apply online using student reservation system at  </a:t>
            </a:r>
            <a:r>
              <a:rPr lang="en-US" sz="2800" dirty="0">
                <a:solidFill>
                  <a:srgbClr val="002060"/>
                </a:solidFill>
                <a:latin typeface="Times New Roman"/>
                <a:cs typeface="Times New Roman"/>
                <a:hlinkClick r:id="rId2"/>
              </a:rPr>
              <a:t>www.pcsb.org</a:t>
            </a:r>
            <a:r>
              <a:rPr lang="en-US" sz="2800" dirty="0">
                <a:latin typeface="Times New Roman"/>
                <a:cs typeface="Times New Roman"/>
              </a:rPr>
              <a:t> 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Times New Roman"/>
                <a:cs typeface="Times New Roman"/>
              </a:rPr>
              <a:t>February 8, 2020 – February 17, 2020 </a:t>
            </a:r>
            <a:endParaRPr 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Initial Acceptance Period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0688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219200"/>
            <a:ext cx="8534400" cy="67095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>
                <a:latin typeface="Arial"/>
                <a:cs typeface="Arial"/>
              </a:rPr>
              <a:t>Mrs. Evette </a:t>
            </a:r>
            <a:r>
              <a:rPr lang="en-US" sz="3200" err="1">
                <a:latin typeface="Arial"/>
                <a:cs typeface="Arial"/>
              </a:rPr>
              <a:t>Striblen</a:t>
            </a:r>
            <a:r>
              <a:rPr lang="en-US" sz="3200">
                <a:latin typeface="Arial"/>
                <a:cs typeface="Arial"/>
              </a:rPr>
              <a:t>  </a:t>
            </a:r>
            <a:endParaRPr lang="en-US" sz="3200"/>
          </a:p>
          <a:p>
            <a:r>
              <a:rPr lang="en-US" sz="3200">
                <a:latin typeface="Arial"/>
                <a:cs typeface="Arial"/>
              </a:rPr>
              <a:t>IB Coordinator </a:t>
            </a:r>
          </a:p>
          <a:p>
            <a:r>
              <a:rPr lang="en-US" sz="3200">
                <a:solidFill>
                  <a:srgbClr val="000000"/>
                </a:solidFill>
                <a:latin typeface="Arial"/>
                <a:cs typeface="Arial"/>
              </a:rPr>
              <a:t>striblene</a:t>
            </a:r>
            <a:r>
              <a:rPr lang="en-US" sz="3200">
                <a:solidFill>
                  <a:schemeClr val="accent1"/>
                </a:solid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@pcsb.org</a:t>
            </a:r>
            <a:endParaRPr lang="en-US" sz="3200">
              <a:solidFill>
                <a:schemeClr val="accent1"/>
              </a:solidFill>
              <a:latin typeface="Arial"/>
              <a:cs typeface="Arial"/>
            </a:endParaRPr>
          </a:p>
          <a:p>
            <a:endParaRPr lang="en-US" sz="3200"/>
          </a:p>
          <a:p>
            <a:r>
              <a:rPr lang="en-US" sz="3200"/>
              <a:t>Mrs. Amber Shepherd-Thompson</a:t>
            </a:r>
          </a:p>
          <a:p>
            <a:r>
              <a:rPr lang="en-US" sz="3200"/>
              <a:t>IB School Counselor</a:t>
            </a:r>
          </a:p>
          <a:p>
            <a:r>
              <a:rPr lang="en-US" sz="320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shepherda@pcsb.org</a:t>
            </a:r>
            <a:endParaRPr lang="en-US" sz="3200">
              <a:solidFill>
                <a:schemeClr val="accent1"/>
              </a:solidFill>
            </a:endParaRPr>
          </a:p>
          <a:p>
            <a:endParaRPr lang="en-US" sz="3200">
              <a:solidFill>
                <a:schemeClr val="accent1"/>
              </a:solidFill>
            </a:endParaRPr>
          </a:p>
          <a:p>
            <a:r>
              <a:rPr lang="en-US" sz="3200">
                <a:latin typeface="Arial"/>
                <a:cs typeface="Arial"/>
              </a:rPr>
              <a:t>Mrs. Kelly Colagiovanni</a:t>
            </a:r>
          </a:p>
          <a:p>
            <a:r>
              <a:rPr lang="en-US" sz="3200"/>
              <a:t>IB Secretary</a:t>
            </a:r>
          </a:p>
          <a:p>
            <a:r>
              <a:rPr lang="en-US" sz="3200">
                <a:solidFill>
                  <a:schemeClr val="accent1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colagiovannik@pcsb.org</a:t>
            </a:r>
            <a:endParaRPr lang="en-US" sz="3200">
              <a:solidFill>
                <a:schemeClr val="accent1"/>
              </a:solidFill>
              <a:latin typeface="Arial"/>
              <a:cs typeface="Arial"/>
            </a:endParaRPr>
          </a:p>
          <a:p>
            <a:endParaRPr lang="en-US" sz="4000"/>
          </a:p>
          <a:p>
            <a:r>
              <a:rPr lang="en-US" sz="380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7269547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200400"/>
            <a:ext cx="7162800" cy="762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8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Thank you for attending!</a:t>
            </a:r>
            <a:endParaRPr lang="en-US" sz="4000" b="1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3" name="Picture 7" descr="IB logo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81000"/>
            <a:ext cx="3048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2" descr="C:\Documents and Settings\pelletierme\Local Settings\Temporary Internet Files\Content.IE5\3OJDFUBM\MC90010483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86200"/>
            <a:ext cx="182086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" descr="C:\Documents and Settings\pelletierme\Local Settings\Temporary Internet Files\Content.IE5\BUTN51GL\MC90043559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038600"/>
            <a:ext cx="17589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4" descr="C:\Documents and Settings\pelletierme\Local Settings\Temporary Internet Files\Content.IE5\JT92R1MA\MC900104898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81600"/>
            <a:ext cx="18192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5" descr="C:\Documents and Settings\pelletierme\Local Settings\Temporary Internet Files\Content.IE5\2Y0N2AWM\MC900174647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013" y="2590800"/>
            <a:ext cx="193198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6" descr="C:\Documents and Settings\pelletierme\Local Settings\Temporary Internet Files\Content.IE5\3OJDFUBM\MC900104938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181451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7" descr="C:\Documents and Settings\pelletierme\Local Settings\Temporary Internet Files\Content.IE5\BUTN51GL\MC900105140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038725"/>
            <a:ext cx="153035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8" descr="C:\Documents and Settings\pelletierme\Local Settings\Temporary Internet Files\Content.IE5\JT92R1MA\MC900434479[1]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91200"/>
            <a:ext cx="18288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9" descr="C:\Documents and Settings\pelletierme\Local Settings\Temporary Internet Files\Content.IE5\2Y0N2AWM\MC900104858[1].w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905000"/>
            <a:ext cx="181133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0" descr="C:\Documents and Settings\pelletierme\Local Settings\Temporary Internet Files\Content.IE5\3OJDFUBM\MC900104618[1].wm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1827213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1" descr="C:\Documents and Settings\pelletierme\Local Settings\Temporary Internet Files\Content.IE5\2Y0N2AWM\MC900105120[1].wm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357813"/>
            <a:ext cx="1812925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12" descr="C:\Documents and Settings\pelletierme\Local Settings\Temporary Internet Files\Content.IE5\3OJDFUBM\MC900104818[1].wm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867400"/>
            <a:ext cx="1812925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13" descr="C:\Documents and Settings\pelletierme\Local Settings\Temporary Internet Files\Content.IE5\2Y0N2AWM\MC900104918[1].wm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066800"/>
            <a:ext cx="1817688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Picture 14" descr="C:\Documents and Settings\pelletierme\Local Settings\Temporary Internet Files\Content.IE5\JT92R1MA\MC900104640[1].wm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267200"/>
            <a:ext cx="182245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Picture 15" descr="C:\Documents and Settings\pelletierme\Local Settings\Temporary Internet Files\Content.IE5\2Y0N2AWM\MC900105156[1].wm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14800"/>
            <a:ext cx="8858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4CCED85D-E24D-4AF5-9DC0-49FC165FE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Center for Wellness and Medical Professions</a:t>
            </a:r>
          </a:p>
        </p:txBody>
      </p:sp>
      <p:sp>
        <p:nvSpPr>
          <p:cNvPr id="7171" name="Subtitle 2">
            <a:extLst>
              <a:ext uri="{FF2B5EF4-FFF2-40B4-BE49-F238E27FC236}">
                <a16:creationId xmlns:a16="http://schemas.microsoft.com/office/drawing/2014/main" id="{0F813CF6-B3ED-4B02-8B9C-8D978BEC5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0638"/>
            <a:ext cx="7543800" cy="3886200"/>
          </a:xfrm>
        </p:spPr>
        <p:txBody>
          <a:bodyPr/>
          <a:lstStyle/>
          <a:p>
            <a:pPr eaLnBrk="1" hangingPunct="1"/>
            <a:r>
              <a:rPr lang="en-US" altLang="en-US" dirty="0">
                <a:cs typeface="Times New Roman" panose="02020603050405020304" pitchFamily="18" charset="0"/>
              </a:rPr>
              <a:t>Palm Harbor University High School</a:t>
            </a:r>
          </a:p>
          <a:p>
            <a:pPr eaLnBrk="1" hangingPunct="1"/>
            <a:r>
              <a:rPr lang="en-US" altLang="en-US" dirty="0">
                <a:cs typeface="Times New Roman" panose="02020603050405020304" pitchFamily="18" charset="0"/>
              </a:rPr>
              <a:t>2022-2023</a:t>
            </a: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C60CAA6D-0F9E-4551-BDC5-2E70D3089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89217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039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428F92-14A3-4467-B715-C311A2F81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Welcome to the PHUHS CWMP Family!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A330AB-CA64-45CB-B0FE-C3DA04637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4000" b="1" dirty="0"/>
              <a:t>Consider </a:t>
            </a:r>
            <a:r>
              <a:rPr lang="en-US" dirty="0"/>
              <a:t>if you are looking for entry into post secondary programs as well as direct entry into health industry careers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4000" b="1" dirty="0"/>
              <a:t>Consider </a:t>
            </a:r>
            <a:r>
              <a:rPr lang="en-US" dirty="0"/>
              <a:t>if you are looking for hands on experiences in the medical field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4000" b="1" dirty="0"/>
              <a:t>Consider</a:t>
            </a:r>
            <a:r>
              <a:rPr lang="en-US" dirty="0"/>
              <a:t> if you like to volunteer in your community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4000" b="1" dirty="0"/>
              <a:t>Consider</a:t>
            </a:r>
            <a:r>
              <a:rPr lang="en-US" dirty="0"/>
              <a:t> if you desire to be apart of a community that is going to push you to always be your best self and to surpass all of  your expectations.</a:t>
            </a:r>
          </a:p>
        </p:txBody>
      </p:sp>
    </p:spTree>
  </p:cSld>
  <p:clrMapOvr>
    <a:masterClrMapping/>
  </p:clrMapOvr>
  <p:transition spd="slow" advTm="30502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3">
            <a:extLst>
              <a:ext uri="{FF2B5EF4-FFF2-40B4-BE49-F238E27FC236}">
                <a16:creationId xmlns:a16="http://schemas.microsoft.com/office/drawing/2014/main" id="{E391F21D-8AED-479C-B233-43FCECAF9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Admission Criteria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C0B709-AC9C-4B50-A844-7CEA1EA50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Students who typically do well in this program earn mostly A’s and B’s on their report cards, maintain a 2.0 average and above and earn proficient scores on their FSA Math and Reading annual assessments.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en-US" sz="1800" b="1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Once enrolled in the program students must maintain a minimum unweighted GPA of 2.0 in 9</a:t>
            </a:r>
            <a:r>
              <a:rPr lang="en-US" sz="1800" b="1" baseline="30000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th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grade, 2.3 in 10</a:t>
            </a:r>
            <a:r>
              <a:rPr lang="en-US" sz="1800" b="1" baseline="30000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th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grade and 2.5 in 11</a:t>
            </a:r>
            <a:r>
              <a:rPr lang="en-US" sz="1800" b="1" baseline="30000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th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and 12</a:t>
            </a:r>
            <a:r>
              <a:rPr lang="en-US" sz="1800" b="1" baseline="30000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th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grade or they will be dismissed from the program.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en-US" sz="1800" b="1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en-US" sz="1800" b="1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en-US" sz="1800" b="1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DF0949EF-2914-4ED2-A30C-8AD384E8C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/>
              <a:t>Application Process</a:t>
            </a: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5018E116-925C-440D-BAFE-4C05406FE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On-Line application Process</a:t>
            </a:r>
          </a:p>
          <a:p>
            <a:pPr eaLnBrk="1" hangingPunct="1"/>
            <a:r>
              <a:rPr lang="en-US" altLang="en-US" dirty="0"/>
              <a:t>Application period </a:t>
            </a:r>
            <a:r>
              <a:rPr lang="en-US" altLang="en-US" b="1" dirty="0"/>
              <a:t>1/10/23-1/20/23</a:t>
            </a:r>
          </a:p>
          <a:p>
            <a:pPr eaLnBrk="1" hangingPunct="1"/>
            <a:r>
              <a:rPr lang="en-US" altLang="en-US" dirty="0"/>
              <a:t>Computer will randomly select students (185 students total) </a:t>
            </a:r>
            <a:r>
              <a:rPr lang="en-US" altLang="en-US" b="1" i="1" dirty="0"/>
              <a:t>After February 5th</a:t>
            </a:r>
          </a:p>
          <a:p>
            <a:pPr eaLnBrk="1" hangingPunct="1"/>
            <a:r>
              <a:rPr lang="en-US" altLang="en-US" b="1" i="1" dirty="0"/>
              <a:t>2/8/23- 2/17/23 </a:t>
            </a:r>
            <a:r>
              <a:rPr lang="en-US" altLang="en-US" dirty="0"/>
              <a:t>Acceptance period; Parents must log in to make a decision to remain on waiting list or accept an invitation</a:t>
            </a:r>
          </a:p>
        </p:txBody>
      </p:sp>
    </p:spTree>
  </p:cSld>
  <p:clrMapOvr>
    <a:masterClrMapping/>
  </p:clrMapOvr>
  <p:transition spd="slow" advTm="93758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5870B-7F15-478F-B69D-AD3F39773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Nationally Honored Extracurricular Opportunities</a:t>
            </a:r>
          </a:p>
        </p:txBody>
      </p:sp>
      <p:pic>
        <p:nvPicPr>
          <p:cNvPr id="12" name="Picture 12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27865C6D-A990-4180-81B8-098FDD2EB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2375" y="2942288"/>
            <a:ext cx="4471505" cy="25052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826B24-CA9D-43C8-B271-D577E01FDC94}"/>
              </a:ext>
            </a:extLst>
          </p:cNvPr>
          <p:cNvSpPr txBox="1"/>
          <p:nvPr/>
        </p:nvSpPr>
        <p:spPr>
          <a:xfrm>
            <a:off x="10086067" y="5523138"/>
            <a:ext cx="3302453" cy="692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>
                <a:solidFill>
                  <a:prstClr val="black"/>
                </a:solidFill>
                <a:latin typeface="Gill Sans MT" panose="020B0502020104020203"/>
              </a:rPr>
              <a:t>27 PHUHS Students earned a perfect score on their FDOE End of Course Exams in 2021</a:t>
            </a:r>
          </a:p>
        </p:txBody>
      </p:sp>
      <p:pic>
        <p:nvPicPr>
          <p:cNvPr id="4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57459009-F927-A733-8030-47AAF5C42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543" y="1893149"/>
            <a:ext cx="3722914" cy="4196559"/>
          </a:xfrm>
          <a:prstGeom prst="rect">
            <a:avLst/>
          </a:prstGeom>
        </p:spPr>
      </p:pic>
      <p:pic>
        <p:nvPicPr>
          <p:cNvPr id="6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A9F40149-8720-2643-7BE8-273F0E67A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543" y="1750021"/>
            <a:ext cx="4738913" cy="411088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01237C-DE3E-F6D0-33F8-EE585C905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208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08D14F6F-82AA-450E-BDD1-B114415C3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/>
              <a:t>Introductions</a:t>
            </a: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9D5484A5-F28D-4C4B-A9D2-326C8A71F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533400"/>
            <a:ext cx="7467600" cy="4800600"/>
          </a:xfrm>
        </p:spPr>
        <p:txBody>
          <a:bodyPr/>
          <a:lstStyle/>
          <a:p>
            <a:pPr eaLnBrk="1" hangingPunct="1"/>
            <a:r>
              <a:rPr lang="en-US" altLang="en-US" sz="2000" dirty="0"/>
              <a:t>Mr Larson- CWMP Coordinator </a:t>
            </a:r>
          </a:p>
          <a:p>
            <a:pPr eaLnBrk="1" hangingPunct="1"/>
            <a:r>
              <a:rPr lang="en-US" altLang="en-US" sz="2000" dirty="0" err="1"/>
              <a:t>Harmoni</a:t>
            </a:r>
            <a:r>
              <a:rPr lang="en-US" altLang="en-US" sz="2000" dirty="0"/>
              <a:t> Stanford- Senior (MC/ Scope and Sequence)</a:t>
            </a:r>
          </a:p>
          <a:p>
            <a:pPr eaLnBrk="1" hangingPunct="1"/>
            <a:r>
              <a:rPr lang="en-US" altLang="en-US" sz="2000" dirty="0"/>
              <a:t>Tatiana Jenkins Senior (Certifications/Testing/ Traditional Program)</a:t>
            </a:r>
          </a:p>
          <a:p>
            <a:pPr eaLnBrk="1" hangingPunct="1"/>
            <a:r>
              <a:rPr lang="en-US" altLang="en-US" sz="2000" dirty="0"/>
              <a:t>Christian Strayer/Mike Ramirez- Seniors (Bio Medical Program)</a:t>
            </a:r>
          </a:p>
          <a:p>
            <a:pPr eaLnBrk="1" hangingPunct="1"/>
            <a:r>
              <a:rPr lang="en-US" altLang="en-US" sz="2000" dirty="0"/>
              <a:t>Ayden Curry- Junior- (Pharmacy program)</a:t>
            </a:r>
          </a:p>
          <a:p>
            <a:pPr eaLnBrk="1" hangingPunct="1"/>
            <a:r>
              <a:rPr lang="en-US" altLang="en-US" sz="2000" dirty="0"/>
              <a:t>Chase Pate-Senior (Extra Curricular Activities)</a:t>
            </a:r>
          </a:p>
          <a:p>
            <a:pPr eaLnBrk="1" hangingPunct="1"/>
            <a:r>
              <a:rPr lang="en-US" altLang="en-US" sz="2000" dirty="0"/>
              <a:t>Summer Brandenburg/</a:t>
            </a:r>
            <a:r>
              <a:rPr lang="en-US" altLang="en-US" sz="2000" dirty="0" err="1"/>
              <a:t>Rovely</a:t>
            </a:r>
            <a:r>
              <a:rPr lang="en-US" altLang="en-US" sz="2000" dirty="0"/>
              <a:t> Fortuna-Seniors (Certification Results/Bright Futures/Volunteering)</a:t>
            </a:r>
          </a:p>
          <a:p>
            <a:pPr eaLnBrk="1" hangingPunct="1"/>
            <a:r>
              <a:rPr lang="en-US" altLang="en-US" sz="2000" dirty="0" err="1"/>
              <a:t>Harmoni</a:t>
            </a:r>
            <a:r>
              <a:rPr lang="en-US" altLang="en-US" sz="2000" dirty="0"/>
              <a:t> Stanford - Senior (HOSA)</a:t>
            </a:r>
          </a:p>
          <a:p>
            <a:pPr eaLnBrk="1" hangingPunct="1"/>
            <a:r>
              <a:rPr lang="en-US" altLang="en-US" sz="2000" dirty="0"/>
              <a:t>Tara Huddleston- Parent Perspective/CWMP Board perspective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4">
            <a:extLst>
              <a:ext uri="{FF2B5EF4-FFF2-40B4-BE49-F238E27FC236}">
                <a16:creationId xmlns:a16="http://schemas.microsoft.com/office/drawing/2014/main" id="{40C81DA5-A379-44DA-B78A-1133EDC0A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/>
              <a:t>Certifications</a:t>
            </a:r>
          </a:p>
        </p:txBody>
      </p:sp>
      <p:sp>
        <p:nvSpPr>
          <p:cNvPr id="11267" name="Content Placeholder 5">
            <a:extLst>
              <a:ext uri="{FF2B5EF4-FFF2-40B4-BE49-F238E27FC236}">
                <a16:creationId xmlns:a16="http://schemas.microsoft.com/office/drawing/2014/main" id="{CFEE3010-DA57-486D-B34F-CF51510D7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b="1" u="sng" dirty="0"/>
              <a:t>CET</a:t>
            </a:r>
            <a:r>
              <a:rPr lang="en-US" altLang="en-US" sz="2000" dirty="0"/>
              <a:t>- Designed to prepare students for employment or advanced training an Electrocardiograph Technician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b="1" u="sng" dirty="0"/>
              <a:t>CNA</a:t>
            </a:r>
            <a:r>
              <a:rPr lang="en-US" altLang="en-US" sz="2000" dirty="0"/>
              <a:t>- Designed to prepare students for employment as nursing assistants, nursing aides and orderlies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b="1" u="sng" dirty="0"/>
              <a:t>CCMA-</a:t>
            </a:r>
            <a:r>
              <a:rPr lang="en-US" altLang="en-US" sz="2000" b="1" dirty="0"/>
              <a:t> </a:t>
            </a:r>
            <a:r>
              <a:rPr lang="en-US" altLang="en-US" sz="2000" dirty="0"/>
              <a:t>Designed</a:t>
            </a:r>
            <a:r>
              <a:rPr lang="en-US" altLang="en-US" sz="2000" b="1" dirty="0"/>
              <a:t> </a:t>
            </a:r>
            <a:r>
              <a:rPr lang="en-US" altLang="en-US" sz="2000" dirty="0"/>
              <a:t>to prepare students for employment as a Certified Clinical Medical Assistant</a:t>
            </a:r>
            <a:endParaRPr lang="en-US" altLang="en-US" sz="2000" u="sng" dirty="0"/>
          </a:p>
          <a:p>
            <a:pPr eaLnBrk="1" hangingPunct="1">
              <a:lnSpc>
                <a:spcPct val="90000"/>
              </a:lnSpc>
            </a:pPr>
            <a:r>
              <a:rPr lang="en-US" altLang="en-US" sz="2000" b="1" u="sng" dirty="0"/>
              <a:t>CMAA- </a:t>
            </a:r>
            <a:r>
              <a:rPr lang="en-US" altLang="en-US" sz="2000" dirty="0"/>
              <a:t>Designed</a:t>
            </a:r>
            <a:r>
              <a:rPr lang="en-US" altLang="en-US" sz="2000" b="1" dirty="0"/>
              <a:t> </a:t>
            </a:r>
            <a:r>
              <a:rPr lang="en-US" altLang="en-US" sz="2000" dirty="0"/>
              <a:t>to prepare students for employment as a Certified Medical Administrative Assistant (Junior Year)</a:t>
            </a:r>
            <a:endParaRPr lang="en-US" altLang="en-US" sz="2000" b="1" u="sng" dirty="0"/>
          </a:p>
          <a:p>
            <a:pPr>
              <a:lnSpc>
                <a:spcPct val="90000"/>
              </a:lnSpc>
            </a:pPr>
            <a:r>
              <a:rPr lang="en-US" altLang="en-US" sz="2000" b="1" u="sng" dirty="0"/>
              <a:t>CPT- </a:t>
            </a:r>
            <a:r>
              <a:rPr lang="en-US" altLang="en-US" sz="2000" dirty="0"/>
              <a:t>Designed to prepare students for employment as a personal trainer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000" b="1" u="sng" dirty="0"/>
              <a:t>BACE- </a:t>
            </a:r>
            <a:r>
              <a:rPr lang="en-US" altLang="en-US" sz="2000" dirty="0"/>
              <a:t>Certified individuals have a knowledge and skill set applicable to entry level positions in the biotechnology industry.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sz="20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000" b="1" u="sng" dirty="0"/>
              <a:t>Pharmacy Tech- </a:t>
            </a:r>
            <a:r>
              <a:rPr lang="en-US" altLang="en-US" sz="2000" dirty="0"/>
              <a:t>Certified individuals have a knowledge set applicable to an entry level position as a Pharmacy Technician</a:t>
            </a:r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  <p:transition spd="slow" advTm="45507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0A513A62-F3D8-47EE-B4E6-72646C51F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600"/>
            <a:ext cx="838200" cy="2133600"/>
          </a:xfrm>
        </p:spPr>
        <p:txBody>
          <a:bodyPr/>
          <a:lstStyle/>
          <a:p>
            <a:pPr eaLnBrk="1" hangingPunct="1"/>
            <a: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</a:t>
            </a:r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</a:t>
            </a:r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</a:t>
            </a:r>
          </a:p>
        </p:txBody>
      </p:sp>
      <p:sp>
        <p:nvSpPr>
          <p:cNvPr id="9276" name="Control 2">
            <a:extLst>
              <a:ext uri="{FF2B5EF4-FFF2-40B4-BE49-F238E27FC236}">
                <a16:creationId xmlns:a16="http://schemas.microsoft.com/office/drawing/2014/main" id="{8C48B947-A439-4E11-AF32-1DF0A23252AC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1404938" y="-225425"/>
            <a:ext cx="6791325" cy="822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77" name="Control 3">
            <a:extLst>
              <a:ext uri="{FF2B5EF4-FFF2-40B4-BE49-F238E27FC236}">
                <a16:creationId xmlns:a16="http://schemas.microsoft.com/office/drawing/2014/main" id="{1C1F1A81-2E78-40D1-B683-9017F2FE27D4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1400175" y="641350"/>
            <a:ext cx="6972300" cy="649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0B65273-3F58-43E0-A279-A4C6C12DD8CA}"/>
              </a:ext>
            </a:extLst>
          </p:cNvPr>
          <p:cNvCxnSpPr/>
          <p:nvPr/>
        </p:nvCxnSpPr>
        <p:spPr>
          <a:xfrm>
            <a:off x="3352800" y="3200400"/>
            <a:ext cx="4495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76FDB50-857E-4E76-8F89-1233F6614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4" y="762000"/>
            <a:ext cx="7845552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37052"/>
      </p:ext>
    </p:extLst>
  </p:cSld>
  <p:clrMapOvr>
    <a:masterClrMapping/>
  </p:clrMapOvr>
  <p:transition spd="slow" advTm="188182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0A513A62-F3D8-47EE-B4E6-72646C51F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600"/>
            <a:ext cx="838200" cy="2133600"/>
          </a:xfrm>
        </p:spPr>
        <p:txBody>
          <a:bodyPr/>
          <a:lstStyle/>
          <a:p>
            <a:pPr eaLnBrk="1" hangingPunct="1"/>
            <a: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</a:t>
            </a:r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</a:t>
            </a:r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</a:t>
            </a:r>
          </a:p>
        </p:txBody>
      </p:sp>
      <p:sp>
        <p:nvSpPr>
          <p:cNvPr id="9276" name="Control 2">
            <a:extLst>
              <a:ext uri="{FF2B5EF4-FFF2-40B4-BE49-F238E27FC236}">
                <a16:creationId xmlns:a16="http://schemas.microsoft.com/office/drawing/2014/main" id="{8C48B947-A439-4E11-AF32-1DF0A23252AC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1295400" y="1088232"/>
            <a:ext cx="6791325" cy="822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77" name="Control 3">
            <a:extLst>
              <a:ext uri="{FF2B5EF4-FFF2-40B4-BE49-F238E27FC236}">
                <a16:creationId xmlns:a16="http://schemas.microsoft.com/office/drawing/2014/main" id="{1C1F1A81-2E78-40D1-B683-9017F2FE27D4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1400175" y="641350"/>
            <a:ext cx="6972300" cy="649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0B65273-3F58-43E0-A279-A4C6C12DD8CA}"/>
              </a:ext>
            </a:extLst>
          </p:cNvPr>
          <p:cNvCxnSpPr/>
          <p:nvPr/>
        </p:nvCxnSpPr>
        <p:spPr>
          <a:xfrm>
            <a:off x="3352800" y="3200400"/>
            <a:ext cx="4495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4786DC3-E334-4E06-A064-80C7AA6D1D77}"/>
              </a:ext>
            </a:extLst>
          </p:cNvPr>
          <p:cNvGraphicFramePr>
            <a:graphicFrameLocks noGrp="1"/>
          </p:cNvGraphicFramePr>
          <p:nvPr/>
        </p:nvGraphicFramePr>
        <p:xfrm>
          <a:off x="906462" y="1658143"/>
          <a:ext cx="7254875" cy="1941513"/>
        </p:xfrm>
        <a:graphic>
          <a:graphicData uri="http://schemas.openxmlformats.org/drawingml/2006/table">
            <a:tbl>
              <a:tblPr firstRow="1" firstCol="1" bandRow="1"/>
              <a:tblGrid>
                <a:gridCol w="1597025">
                  <a:extLst>
                    <a:ext uri="{9D8B030D-6E8A-4147-A177-3AD203B41FA5}">
                      <a16:colId xmlns:a16="http://schemas.microsoft.com/office/drawing/2014/main" val="1837538427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1251475441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32960271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738338543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5215543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SUBJECT /GROUP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9th Grade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FE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10th Grade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11th Grade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B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12th Grade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8948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Traditional Medical Track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Health Science 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CFE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Health Science II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D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Allied Health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1B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-Certified Clinical Medical Assistant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8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7740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CFE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(CMAA)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1B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-Electrocardiograph Aide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8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981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CFE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1B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Certified Nursing Assistant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8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82944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FE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B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-Personal Trainer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3963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 Medical Track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Principles of Biomedical Science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FE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Human Body Systems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Medical Interventions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-BACE Certification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B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Biomedical Innovation- (Optional)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494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Pharmacy Track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Pharm Tech 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FE8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Pharm Tech 2/3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Pharm Tech 4/5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BD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Pharm Tech 6/7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-Pharmacy Tech certification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8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929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4632746"/>
      </p:ext>
    </p:extLst>
  </p:cSld>
  <p:clrMapOvr>
    <a:masterClrMapping/>
  </p:clrMapOvr>
  <p:transition spd="slow" advTm="188182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8">
            <a:extLst>
              <a:ext uri="{FF2B5EF4-FFF2-40B4-BE49-F238E27FC236}">
                <a16:creationId xmlns:a16="http://schemas.microsoft.com/office/drawing/2014/main" id="{7E6A7A8E-7E8E-4B79-BBEF-E28B63F78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Traditional program</a:t>
            </a:r>
          </a:p>
        </p:txBody>
      </p:sp>
      <p:sp>
        <p:nvSpPr>
          <p:cNvPr id="13315" name="Content Placeholder 9">
            <a:extLst>
              <a:ext uri="{FF2B5EF4-FFF2-40B4-BE49-F238E27FC236}">
                <a16:creationId xmlns:a16="http://schemas.microsoft.com/office/drawing/2014/main" id="{7D3ACF87-5551-459B-8C06-7F2533239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4 years</a:t>
            </a:r>
          </a:p>
          <a:p>
            <a:r>
              <a:rPr lang="en-US" altLang="en-US" dirty="0"/>
              <a:t>Freshman: Health Science A &amp; P</a:t>
            </a:r>
          </a:p>
          <a:p>
            <a:r>
              <a:rPr lang="en-US" altLang="en-US" dirty="0"/>
              <a:t>Sophomore: Health Sci Foundations</a:t>
            </a:r>
          </a:p>
          <a:p>
            <a:r>
              <a:rPr lang="en-US" altLang="en-US" dirty="0"/>
              <a:t>Junior: Allied Health (CMAA)</a:t>
            </a:r>
          </a:p>
          <a:p>
            <a:r>
              <a:rPr lang="en-US" altLang="en-US" dirty="0"/>
              <a:t>Senior: 4 certifications (EKG/CCMA/CNA/CPT)</a:t>
            </a:r>
          </a:p>
        </p:txBody>
      </p:sp>
    </p:spTree>
  </p:cSld>
  <p:clrMapOvr>
    <a:masterClrMapping/>
  </p:clrMapOvr>
  <p:transition spd="slow" advTm="66857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3">
            <a:extLst>
              <a:ext uri="{FF2B5EF4-FFF2-40B4-BE49-F238E27FC236}">
                <a16:creationId xmlns:a16="http://schemas.microsoft.com/office/drawing/2014/main" id="{94D37F75-6BE0-47FE-A93E-B84997480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257800"/>
            <a:ext cx="6781800" cy="914400"/>
          </a:xfrm>
        </p:spPr>
        <p:txBody>
          <a:bodyPr/>
          <a:lstStyle/>
          <a:p>
            <a:pPr algn="ctr" eaLnBrk="1" hangingPunct="1"/>
            <a:r>
              <a:rPr lang="en-US" altLang="en-US" dirty="0"/>
              <a:t>Biomedical Program</a:t>
            </a:r>
          </a:p>
        </p:txBody>
      </p:sp>
      <p:pic>
        <p:nvPicPr>
          <p:cNvPr id="14339" name="Picture 3">
            <a:extLst>
              <a:ext uri="{FF2B5EF4-FFF2-40B4-BE49-F238E27FC236}">
                <a16:creationId xmlns:a16="http://schemas.microsoft.com/office/drawing/2014/main" id="{440FEAD7-0333-47F2-A9D0-1F4689697C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838200"/>
            <a:ext cx="5945188" cy="2714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TextBox 5">
            <a:extLst>
              <a:ext uri="{FF2B5EF4-FFF2-40B4-BE49-F238E27FC236}">
                <a16:creationId xmlns:a16="http://schemas.microsoft.com/office/drawing/2014/main" id="{532D1EDC-5246-4108-BEA0-B9976EE20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581400"/>
            <a:ext cx="7391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Principles of Biomedical Sciences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-Human Body Systems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-Medical Interventions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-Biomedical Innovation/Internship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Certification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Bio-Tech Assistant</a:t>
            </a:r>
          </a:p>
        </p:txBody>
      </p:sp>
    </p:spTree>
  </p:cSld>
  <p:clrMapOvr>
    <a:masterClrMapping/>
  </p:clrMapOvr>
  <p:transition spd="slow" advTm="97096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4BC68C8B-A278-4250-B5FA-8B21A4DA1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Pharmacy Program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503D1B72-82C2-43FD-8AA5-477AB5A20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4 year program</a:t>
            </a:r>
          </a:p>
          <a:p>
            <a:r>
              <a:rPr lang="en-US" altLang="en-US" dirty="0"/>
              <a:t>1</a:t>
            </a:r>
            <a:r>
              <a:rPr lang="en-US" altLang="en-US" baseline="30000" dirty="0"/>
              <a:t>st</a:t>
            </a:r>
            <a:r>
              <a:rPr lang="en-US" altLang="en-US" dirty="0"/>
              <a:t> year one class</a:t>
            </a:r>
          </a:p>
          <a:p>
            <a:r>
              <a:rPr lang="en-US" altLang="en-US" dirty="0"/>
              <a:t>The following 3 years two classes double blocked</a:t>
            </a:r>
          </a:p>
          <a:p>
            <a:r>
              <a:rPr lang="en-US" altLang="en-US" dirty="0"/>
              <a:t>First year for Certification</a:t>
            </a:r>
          </a:p>
          <a:p>
            <a:r>
              <a:rPr lang="en-US" altLang="en-US" b="1" u="sng" dirty="0"/>
              <a:t>Certification- </a:t>
            </a:r>
            <a:r>
              <a:rPr lang="en-US" altLang="en-US" dirty="0"/>
              <a:t>Pharmacy Technician</a:t>
            </a:r>
          </a:p>
          <a:p>
            <a:endParaRPr lang="en-US" altLang="en-US" b="1" u="sng" dirty="0"/>
          </a:p>
        </p:txBody>
      </p:sp>
    </p:spTree>
  </p:cSld>
  <p:clrMapOvr>
    <a:masterClrMapping/>
  </p:clrMapOvr>
  <p:transition spd="slow" advTm="47703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 descr="C:\Documents and Settings\coracem\Local Settings\Temporary Internet Files\Content.IE5\Y44HKB6D\MPj04306030000[1].jpg">
            <a:extLst>
              <a:ext uri="{FF2B5EF4-FFF2-40B4-BE49-F238E27FC236}">
                <a16:creationId xmlns:a16="http://schemas.microsoft.com/office/drawing/2014/main" id="{4E8DCBD8-A6F0-42D3-888F-1AA98F85C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8" y="419100"/>
            <a:ext cx="304800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9DA358C-409C-46BC-82FD-4DAAE25D6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n-US" b="1" dirty="0">
                <a:solidFill>
                  <a:srgbClr val="A50021"/>
                </a:solidFill>
              </a:rPr>
            </a:b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Get Involved!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8" name="Content Placeholder 17">
            <a:extLst>
              <a:ext uri="{FF2B5EF4-FFF2-40B4-BE49-F238E27FC236}">
                <a16:creationId xmlns:a16="http://schemas.microsoft.com/office/drawing/2014/main" id="{E1BF79C7-91D0-4B5E-82FA-8E87A9F7C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419600"/>
          </a:xfrm>
        </p:spPr>
        <p:txBody>
          <a:bodyPr/>
          <a:lstStyle/>
          <a:p>
            <a:pPr marL="0" indent="0" eaLnBrk="1" hangingPunct="1">
              <a:buNone/>
            </a:pPr>
            <a:endParaRPr lang="en-US" altLang="en-US" dirty="0">
              <a:cs typeface="Times New Roman" panose="02020603050405020304" pitchFamily="18" charset="0"/>
            </a:endParaRPr>
          </a:p>
          <a:p>
            <a:pPr marL="0" indent="0" eaLnBrk="1" hangingPunct="1">
              <a:buNone/>
            </a:pPr>
            <a:endParaRPr lang="en-US" altLang="en-US" dirty="0">
              <a:cs typeface="Times New Roman" panose="02020603050405020304" pitchFamily="18" charset="0"/>
            </a:endParaRPr>
          </a:p>
          <a:p>
            <a:pPr marL="0" indent="0" eaLnBrk="1" hangingPunct="1"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Create New Friendships</a:t>
            </a:r>
          </a:p>
          <a:p>
            <a:pPr marL="0" indent="0" eaLnBrk="1" hangingPunct="1"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Experience New Opportunities</a:t>
            </a:r>
          </a:p>
          <a:p>
            <a:pPr marL="0" indent="0" eaLnBrk="1" hangingPunct="1"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Build your College Resume</a:t>
            </a:r>
          </a:p>
        </p:txBody>
      </p:sp>
      <p:pic>
        <p:nvPicPr>
          <p:cNvPr id="16389" name="Picture 3" descr="C:\Documents and Settings\coracem\Local Settings\Temporary Internet Files\Content.IE5\4YA1023J\MPj04118110000[1].jpg">
            <a:extLst>
              <a:ext uri="{FF2B5EF4-FFF2-40B4-BE49-F238E27FC236}">
                <a16:creationId xmlns:a16="http://schemas.microsoft.com/office/drawing/2014/main" id="{92F45AFA-A882-4AFE-B989-2DBE3FEC7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9100"/>
            <a:ext cx="16303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4" descr="C:\Documents and Settings\coracem\Local Settings\Temporary Internet Files\Content.IE5\Y44HKB6D\MPj04277750000[1].jpg">
            <a:extLst>
              <a:ext uri="{FF2B5EF4-FFF2-40B4-BE49-F238E27FC236}">
                <a16:creationId xmlns:a16="http://schemas.microsoft.com/office/drawing/2014/main" id="{2A896746-2F98-4F20-B64C-69A6CB32B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63" y="2511425"/>
            <a:ext cx="3200400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8" descr="C:\Documents and Settings\coracem\Local Settings\Temporary Internet Files\Content.IE5\Y44HKB6D\MPj04387820000[1].jpg">
            <a:extLst>
              <a:ext uri="{FF2B5EF4-FFF2-40B4-BE49-F238E27FC236}">
                <a16:creationId xmlns:a16="http://schemas.microsoft.com/office/drawing/2014/main" id="{9DDA58B8-AC85-44F3-BEC0-B97B2216D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00" y="419100"/>
            <a:ext cx="3230563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3" descr="C:\Documents and Settings\coracem\Local Settings\Temporary Internet Files\Content.IE5\QZUDGOKJ\MPj04435990000[1].jpg">
            <a:extLst>
              <a:ext uri="{FF2B5EF4-FFF2-40B4-BE49-F238E27FC236}">
                <a16:creationId xmlns:a16="http://schemas.microsoft.com/office/drawing/2014/main" id="{1CA47842-47A4-460B-B74D-B5BF82094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574" y="2468563"/>
            <a:ext cx="1447800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2378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3">
            <a:extLst>
              <a:ext uri="{FF2B5EF4-FFF2-40B4-BE49-F238E27FC236}">
                <a16:creationId xmlns:a16="http://schemas.microsoft.com/office/drawing/2014/main" id="{3F154316-9503-4F02-9E68-1B34D13FB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685800"/>
            <a:ext cx="7796213" cy="1152525"/>
          </a:xfrm>
        </p:spPr>
        <p:txBody>
          <a:bodyPr/>
          <a:lstStyle/>
          <a:p>
            <a:r>
              <a:rPr lang="en-US" altLang="en-US"/>
              <a:t>Certification Results</a:t>
            </a:r>
          </a:p>
        </p:txBody>
      </p:sp>
      <p:sp>
        <p:nvSpPr>
          <p:cNvPr id="12291" name="Text Placeholder 4">
            <a:extLst>
              <a:ext uri="{FF2B5EF4-FFF2-40B4-BE49-F238E27FC236}">
                <a16:creationId xmlns:a16="http://schemas.microsoft.com/office/drawing/2014/main" id="{90F0E66B-2EB3-49C1-9804-6FF2167B7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875" y="2063750"/>
            <a:ext cx="2482850" cy="984250"/>
          </a:xfrm>
        </p:spPr>
        <p:txBody>
          <a:bodyPr/>
          <a:lstStyle/>
          <a:p>
            <a:r>
              <a:rPr lang="en-US" altLang="en-US" sz="3200" dirty="0"/>
              <a:t>2018-2019</a:t>
            </a:r>
          </a:p>
          <a:p>
            <a:endParaRPr lang="en-US" altLang="en-US" sz="3200" dirty="0"/>
          </a:p>
        </p:txBody>
      </p:sp>
      <p:sp>
        <p:nvSpPr>
          <p:cNvPr id="12292" name="Content Placeholder 7">
            <a:extLst>
              <a:ext uri="{FF2B5EF4-FFF2-40B4-BE49-F238E27FC236}">
                <a16:creationId xmlns:a16="http://schemas.microsoft.com/office/drawing/2014/main" id="{C493933E-C45C-4673-ABFF-118AB7C8343C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92125" y="2640013"/>
            <a:ext cx="2482850" cy="2735262"/>
          </a:xfrm>
        </p:spPr>
        <p:txBody>
          <a:bodyPr/>
          <a:lstStyle/>
          <a:p>
            <a:r>
              <a:rPr lang="en-US" altLang="en-US" sz="2000" dirty="0"/>
              <a:t>EKG: 100%</a:t>
            </a:r>
          </a:p>
          <a:p>
            <a:r>
              <a:rPr lang="en-US" altLang="en-US" sz="2000" dirty="0"/>
              <a:t>CNA: 99%</a:t>
            </a:r>
          </a:p>
          <a:p>
            <a:r>
              <a:rPr lang="en-US" altLang="en-US" sz="2000" dirty="0"/>
              <a:t>BACE: 71%</a:t>
            </a:r>
          </a:p>
          <a:p>
            <a:r>
              <a:rPr lang="en-US" altLang="en-US" sz="2000" dirty="0"/>
              <a:t>CPT: 74%</a:t>
            </a:r>
          </a:p>
        </p:txBody>
      </p:sp>
      <p:sp>
        <p:nvSpPr>
          <p:cNvPr id="12293" name="Text Placeholder 6">
            <a:extLst>
              <a:ext uri="{FF2B5EF4-FFF2-40B4-BE49-F238E27FC236}">
                <a16:creationId xmlns:a16="http://schemas.microsoft.com/office/drawing/2014/main" id="{B9DB50C6-7415-4A6E-BD00-E5A225D07F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44838" y="2036763"/>
            <a:ext cx="2481262" cy="984250"/>
          </a:xfrm>
        </p:spPr>
        <p:txBody>
          <a:bodyPr/>
          <a:lstStyle/>
          <a:p>
            <a:r>
              <a:rPr lang="en-US" altLang="en-US" sz="3200" dirty="0"/>
              <a:t>2019-2020</a:t>
            </a:r>
          </a:p>
          <a:p>
            <a:endParaRPr lang="en-US" altLang="en-US" sz="3200" dirty="0"/>
          </a:p>
        </p:txBody>
      </p:sp>
      <p:sp>
        <p:nvSpPr>
          <p:cNvPr id="12294" name="Text Placeholder 1">
            <a:extLst>
              <a:ext uri="{FF2B5EF4-FFF2-40B4-BE49-F238E27FC236}">
                <a16:creationId xmlns:a16="http://schemas.microsoft.com/office/drawing/2014/main" id="{28FE995A-4529-4CFD-9F68-BF06C389AB15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3176588" y="2640013"/>
            <a:ext cx="2481262" cy="2735262"/>
          </a:xfrm>
        </p:spPr>
        <p:txBody>
          <a:bodyPr/>
          <a:lstStyle/>
          <a:p>
            <a:r>
              <a:rPr lang="en-US" altLang="en-US" sz="2000" dirty="0"/>
              <a:t>EKG: 96%</a:t>
            </a:r>
          </a:p>
          <a:p>
            <a:r>
              <a:rPr lang="en-US" altLang="en-US" sz="2000" dirty="0"/>
              <a:t>C N A: 93%</a:t>
            </a:r>
          </a:p>
          <a:p>
            <a:r>
              <a:rPr lang="en-US" altLang="en-US" sz="2000" dirty="0"/>
              <a:t>BACE: 70%</a:t>
            </a:r>
          </a:p>
          <a:p>
            <a:r>
              <a:rPr lang="en-US" altLang="en-US" sz="2000" dirty="0"/>
              <a:t>CPT: Did not test</a:t>
            </a:r>
          </a:p>
          <a:p>
            <a:endParaRPr lang="en-US" altLang="en-US" sz="2000" dirty="0"/>
          </a:p>
          <a:p>
            <a:endParaRPr lang="en-US" altLang="en-US" sz="2000" dirty="0"/>
          </a:p>
        </p:txBody>
      </p:sp>
      <p:sp>
        <p:nvSpPr>
          <p:cNvPr id="12295" name="Content Placeholder 5">
            <a:extLst>
              <a:ext uri="{FF2B5EF4-FFF2-40B4-BE49-F238E27FC236}">
                <a16:creationId xmlns:a16="http://schemas.microsoft.com/office/drawing/2014/main" id="{8112C8C5-50F3-4BF4-9A6C-552A273C9C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27713" y="1946275"/>
            <a:ext cx="2482850" cy="576263"/>
          </a:xfrm>
        </p:spPr>
        <p:txBody>
          <a:bodyPr/>
          <a:lstStyle/>
          <a:p>
            <a:r>
              <a:rPr lang="en-US" altLang="en-US" sz="3200" dirty="0"/>
              <a:t>2020-2021</a:t>
            </a:r>
          </a:p>
        </p:txBody>
      </p:sp>
      <p:sp>
        <p:nvSpPr>
          <p:cNvPr id="12296" name="Text Placeholder 2">
            <a:extLst>
              <a:ext uri="{FF2B5EF4-FFF2-40B4-BE49-F238E27FC236}">
                <a16:creationId xmlns:a16="http://schemas.microsoft.com/office/drawing/2014/main" id="{51FE41E2-D2E5-45A1-B0E7-7512F02DFFE9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5827713" y="2640013"/>
            <a:ext cx="2482850" cy="2735262"/>
          </a:xfrm>
        </p:spPr>
        <p:txBody>
          <a:bodyPr/>
          <a:lstStyle/>
          <a:p>
            <a:r>
              <a:rPr lang="en-US" altLang="en-US" sz="2000" dirty="0"/>
              <a:t>EKG:100 %</a:t>
            </a:r>
          </a:p>
          <a:p>
            <a:r>
              <a:rPr lang="en-US" altLang="en-US" sz="2000" dirty="0"/>
              <a:t>C N A:100 %     </a:t>
            </a:r>
          </a:p>
          <a:p>
            <a:r>
              <a:rPr lang="en-US" altLang="en-US" sz="2000" dirty="0"/>
              <a:t>BACE:60 % </a:t>
            </a:r>
          </a:p>
          <a:p>
            <a:r>
              <a:rPr lang="en-US" altLang="en-US" sz="2000" dirty="0"/>
              <a:t>CPT: 42%</a:t>
            </a:r>
          </a:p>
        </p:txBody>
      </p:sp>
    </p:spTree>
  </p:cSld>
  <p:clrMapOvr>
    <a:masterClrMapping/>
  </p:clrMapOvr>
  <p:transition spd="slow" advTm="4844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>
            <a:extLst>
              <a:ext uri="{FF2B5EF4-FFF2-40B4-BE49-F238E27FC236}">
                <a16:creationId xmlns:a16="http://schemas.microsoft.com/office/drawing/2014/main" id="{357DFE87-752D-4D7A-819C-DC63FDBF3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Florida Bright Futures</a:t>
            </a:r>
            <a:endParaRPr lang="en-US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AE3797-CA82-4042-ACC6-262DCD178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640080" lvl="1" indent="-246888" eaLnBrk="1" fontAlgn="auto" hangingPunct="1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We strongly encourage students to volunteer during 9</a:t>
            </a:r>
            <a:r>
              <a:rPr lang="en-US" b="1" baseline="30000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th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and 10</a:t>
            </a:r>
            <a:r>
              <a:rPr lang="en-US" b="1" baseline="30000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th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grade for bright futures, but it is not a requirement.  </a:t>
            </a:r>
            <a:endParaRPr lang="en-US" dirty="0"/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8C94C1E8-DD69-4E15-B454-483E13936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795338"/>
            <a:ext cx="14478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361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BB1D3B0-1E2E-48E2-ACCC-EE147A9A0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457200"/>
            <a:ext cx="277749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B8B191-5BC6-486A-8E6E-13B1C9EEE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E3DE27-4115-4B5D-A9DB-3C7CDC82B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457200"/>
            <a:ext cx="277749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5196B7-638B-4DC2-897C-9F49E9D46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085765"/>
            <a:ext cx="8447150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FA8F66-3B85-411D-A2A6-A50DF3026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0B0F5AD-5E1E-7B9A-CF31-170744686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854" y="1134401"/>
            <a:ext cx="3998611" cy="224921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9958B5-5C27-4A9A-983B-AC6A83EFD5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1436050"/>
            <a:ext cx="0" cy="164592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7C04274B-6E65-41F7-AEB7-9BC6CDC82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301" y="1134402"/>
            <a:ext cx="3998608" cy="2249216"/>
          </a:xfrm>
          <a:prstGeom prst="rect">
            <a:avLst/>
          </a:prstGeom>
        </p:spPr>
      </p:pic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179E790-E691-4202-B7FA-62924FC8D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5425" y="4219240"/>
            <a:ext cx="8476488" cy="94997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65EE0A0-4DA6-4AA2-A475-14DB03C55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5425" y="4376057"/>
            <a:ext cx="8477720" cy="2034709"/>
          </a:xfrm>
          <a:prstGeom prst="rect">
            <a:avLst/>
          </a:prstGeom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7F15E9-BD2C-463E-B720-7C658CD29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99" y="5252357"/>
            <a:ext cx="8350855" cy="895244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457200"/>
            <a:r>
              <a:rPr lang="en-US" sz="4400" dirty="0">
                <a:solidFill>
                  <a:schemeClr val="tx2"/>
                </a:solidFill>
              </a:rPr>
              <a:t>Class of 2023 </a:t>
            </a:r>
            <a:br>
              <a:rPr lang="en-US" sz="4400" dirty="0"/>
            </a:br>
            <a:r>
              <a:rPr lang="en-US" sz="4400" dirty="0">
                <a:solidFill>
                  <a:schemeClr val="tx2"/>
                </a:solidFill>
              </a:rPr>
              <a:t>National Merit Honorees </a:t>
            </a:r>
            <a:br>
              <a:rPr lang="en-US" sz="44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chemeClr val="tx2"/>
                </a:solidFill>
              </a:rPr>
              <a:t>12 of the 20 Pinellas County NMS Semi-finalists from PHUHS</a:t>
            </a:r>
          </a:p>
        </p:txBody>
      </p:sp>
    </p:spTree>
    <p:extLst>
      <p:ext uri="{BB962C8B-B14F-4D97-AF65-F5344CB8AC3E}">
        <p14:creationId xmlns:p14="http://schemas.microsoft.com/office/powerpoint/2010/main" val="16745942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1125D5B8-1B93-4EF2-9DF5-E069882A6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/>
              <a:t>Volunteering</a:t>
            </a:r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86ACC928-D6C5-4A1F-8406-303D280BA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Required 200 hours</a:t>
            </a:r>
          </a:p>
          <a:p>
            <a:pPr eaLnBrk="1" hangingPunct="1"/>
            <a:r>
              <a:rPr lang="en-US" altLang="en-US"/>
              <a:t>At least 100 in a medically related setting</a:t>
            </a:r>
          </a:p>
          <a:p>
            <a:pPr eaLnBrk="1" hangingPunct="1"/>
            <a:r>
              <a:rPr lang="en-US" altLang="en-US"/>
              <a:t>Can start between 8</a:t>
            </a:r>
            <a:r>
              <a:rPr lang="en-US" altLang="en-US" baseline="30000"/>
              <a:t>th</a:t>
            </a:r>
            <a:r>
              <a:rPr lang="en-US" altLang="en-US"/>
              <a:t> and 9</a:t>
            </a:r>
            <a:r>
              <a:rPr lang="en-US" altLang="en-US" baseline="30000"/>
              <a:t>th</a:t>
            </a:r>
            <a:r>
              <a:rPr lang="en-US" altLang="en-US"/>
              <a:t> grade summer </a:t>
            </a:r>
          </a:p>
          <a:p>
            <a:pPr eaLnBrk="1" hangingPunct="1"/>
            <a:r>
              <a:rPr lang="en-US" altLang="en-US"/>
              <a:t>All hours must be documented and turned into Mrs. Coffers by your Senior year</a:t>
            </a:r>
          </a:p>
        </p:txBody>
      </p:sp>
    </p:spTree>
  </p:cSld>
  <p:clrMapOvr>
    <a:masterClrMapping/>
  </p:clrMapOvr>
  <p:transition spd="slow" advTm="34796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1CD6B764-058C-4479-9A9B-C30FECCDF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/>
              <a:t>HOSA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3F170-074D-43BF-A1BE-5E98633F8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685800"/>
            <a:ext cx="7620000" cy="4419600"/>
          </a:xfrm>
        </p:spPr>
        <p:txBody>
          <a:bodyPr rtlCol="0"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en-US" b="1" dirty="0"/>
              <a:t>Purpose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The purpose of the HOSA organization is to develop leadership and technical HOSA skill competencies through a program of motivation, awareness and recognition, which is an integral part of the Health Science Education instructional program.  </a:t>
            </a: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endParaRPr lang="en-US" sz="1000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8DEA8D4B-3FC3-4B73-85CF-801B2870B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190" y="3571648"/>
            <a:ext cx="2545265" cy="1047541"/>
          </a:xfrm>
          <a:prstGeom prst="rect">
            <a:avLst/>
          </a:prstGeom>
        </p:spPr>
      </p:pic>
    </p:spTree>
  </p:cSld>
  <p:clrMapOvr>
    <a:masterClrMapping/>
  </p:clrMapOvr>
  <p:transition spd="slow" advTm="38613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CA062-5D19-4DDE-A794-05DCFC58E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Parent Perspective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A491D-E765-4438-A8D6-CCC10533E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Tara Huddleston</a:t>
            </a:r>
          </a:p>
          <a:p>
            <a:pPr lvl="1"/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CWMP Padlet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456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DF0949EF-2914-4ED2-A30C-8AD384E8C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/>
              <a:t>Application Process</a:t>
            </a: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5018E116-925C-440D-BAFE-4C05406FE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On-Line application Process</a:t>
            </a:r>
          </a:p>
          <a:p>
            <a:pPr eaLnBrk="1" hangingPunct="1"/>
            <a:r>
              <a:rPr lang="en-US" altLang="en-US" dirty="0"/>
              <a:t>Application period </a:t>
            </a:r>
            <a:r>
              <a:rPr lang="en-US" altLang="en-US" b="1" dirty="0"/>
              <a:t>1/10/23-1/20/23</a:t>
            </a:r>
          </a:p>
          <a:p>
            <a:pPr eaLnBrk="1" hangingPunct="1"/>
            <a:r>
              <a:rPr lang="en-US" altLang="en-US" dirty="0"/>
              <a:t>Computer will randomly select students (185 students total) </a:t>
            </a:r>
            <a:r>
              <a:rPr lang="en-US" altLang="en-US" b="1" i="1" dirty="0"/>
              <a:t>After February 5th</a:t>
            </a:r>
          </a:p>
          <a:p>
            <a:pPr eaLnBrk="1" hangingPunct="1"/>
            <a:r>
              <a:rPr lang="en-US" altLang="en-US" b="1" i="1" dirty="0"/>
              <a:t>2/8/23- 2/17/23 </a:t>
            </a:r>
            <a:r>
              <a:rPr lang="en-US" altLang="en-US" dirty="0"/>
              <a:t>Acceptance period; Parents must log in to make a decision to remain on waiting list or accept an invitation</a:t>
            </a:r>
          </a:p>
        </p:txBody>
      </p:sp>
    </p:spTree>
    <p:extLst>
      <p:ext uri="{BB962C8B-B14F-4D97-AF65-F5344CB8AC3E}">
        <p14:creationId xmlns:p14="http://schemas.microsoft.com/office/powerpoint/2010/main" val="1194037359"/>
      </p:ext>
    </p:extLst>
  </p:cSld>
  <p:clrMapOvr>
    <a:masterClrMapping/>
  </p:clrMapOvr>
  <p:transition spd="slow" advTm="93758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8CD157AE-20D1-4A50-BCD2-A4B1D9095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743200"/>
            <a:ext cx="6781800" cy="4648200"/>
          </a:xfrm>
        </p:spPr>
        <p:txBody>
          <a:bodyPr/>
          <a:lstStyle/>
          <a:p>
            <a:pPr algn="ctr" eaLnBrk="1" hangingPunct="1"/>
            <a:br>
              <a:rPr lang="en-US" altLang="en-US"/>
            </a:br>
            <a:br>
              <a:rPr lang="en-US" altLang="en-US"/>
            </a:br>
            <a:br>
              <a:rPr lang="en-US" altLang="en-US"/>
            </a:br>
            <a:br>
              <a:rPr lang="en-US" altLang="en-US"/>
            </a:br>
            <a:br>
              <a:rPr lang="en-US" altLang="en-US"/>
            </a:br>
            <a:br>
              <a:rPr lang="en-US" altLang="en-US"/>
            </a:br>
            <a:endParaRPr lang="en-US" altLang="en-US" sz="200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99D8EC5-CE65-4B7F-8205-42B2FDD1F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1325" y="2294930"/>
            <a:ext cx="3892750" cy="3626036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AA53390-8349-49EF-99E8-AA2BF8ED2140}"/>
              </a:ext>
            </a:extLst>
          </p:cNvPr>
          <p:cNvSpPr/>
          <p:nvPr/>
        </p:nvSpPr>
        <p:spPr>
          <a:xfrm>
            <a:off x="609600" y="1371600"/>
            <a:ext cx="822532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300" normalizeH="0" baseline="0" noProof="0" dirty="0">
                <a:ln w="11430" cmpd="sng">
                  <a:solidFill>
                    <a:srgbClr val="AD0101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AD0101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AD0101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AD0101">
                      <a:satMod val="220000"/>
                      <a:alpha val="35000"/>
                    </a:srgbClr>
                  </a:glow>
                </a:effectLst>
                <a:uLnTx/>
                <a:uFillTx/>
                <a:latin typeface="Arial" charset="0"/>
                <a:ea typeface="+mn-ea"/>
                <a:cs typeface="+mn-cs"/>
              </a:rPr>
              <a:t>Thank-you for coming</a:t>
            </a:r>
          </a:p>
        </p:txBody>
      </p:sp>
    </p:spTree>
  </p:cSld>
  <p:clrMapOvr>
    <a:masterClrMapping/>
  </p:clrMapOvr>
  <p:transition spd="slow" advTm="28282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9">
            <a:extLst>
              <a:ext uri="{FF2B5EF4-FFF2-40B4-BE49-F238E27FC236}">
                <a16:creationId xmlns:a16="http://schemas.microsoft.com/office/drawing/2014/main" id="{90D8D371-08D7-4872-B601-46D3D0C76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1" y="1200150"/>
            <a:ext cx="2777490" cy="7124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31">
            <a:extLst>
              <a:ext uri="{FF2B5EF4-FFF2-40B4-BE49-F238E27FC236}">
                <a16:creationId xmlns:a16="http://schemas.microsoft.com/office/drawing/2014/main" id="{0B6172F1-16E5-41C0-A1C5-E27BA6D19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1197482"/>
            <a:ext cx="2777490" cy="7391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33">
            <a:extLst>
              <a:ext uri="{FF2B5EF4-FFF2-40B4-BE49-F238E27FC236}">
                <a16:creationId xmlns:a16="http://schemas.microsoft.com/office/drawing/2014/main" id="{2E77FE2D-6DE2-45E3-B032-A13CCCEDD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3" y="120015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9AE0C48-CD45-4EBE-B06B-10AD14F070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171574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97198BC5-0524-403A-B4A3-38C750B6C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35882"/>
            <a:ext cx="9143999" cy="46648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5B7B7F8-8803-411C-AC48-8690313B5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3" y="1335881"/>
            <a:ext cx="2762088" cy="431429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EA3D40-23A5-45BC-AF2F-1A5E55C67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2" y="1395549"/>
            <a:ext cx="2716779" cy="1564402"/>
          </a:xfrm>
        </p:spPr>
        <p:txBody>
          <a:bodyPr vert="horz" lIns="68580" tIns="34290" rIns="68580" bIns="34290" rtlCol="0" anchor="b">
            <a:no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Athletic Excellence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C4BEF43-535B-46CC-B76D-83EFE8520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682" y="1328205"/>
            <a:ext cx="2778319" cy="2127821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F67C0B5-AF8B-420C-9F7E-33C1FA38D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9552" y="1328205"/>
            <a:ext cx="2778319" cy="2135497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B41FAC8-B04A-439F-B634-1CB0944CF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0572" y="3536279"/>
            <a:ext cx="2778319" cy="2113895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9F81DE3-06E0-49C7-AE8D-F2C6DB626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9936" y="3536278"/>
            <a:ext cx="2778319" cy="2113895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8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17D1CFB-3DA1-4D7D-816E-9016830A0B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6" b="-1"/>
          <a:stretch/>
        </p:blipFill>
        <p:spPr>
          <a:xfrm>
            <a:off x="6167425" y="3738037"/>
            <a:ext cx="2529413" cy="1427033"/>
          </a:xfrm>
          <a:prstGeom prst="rect">
            <a:avLst/>
          </a:prstGeom>
        </p:spPr>
      </p:pic>
      <p:pic>
        <p:nvPicPr>
          <p:cNvPr id="33" name="Picture 34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FB6A6FCE-18E7-463F-9079-4127C9817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303" y="5287915"/>
            <a:ext cx="2677686" cy="150576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23A3C8C-B7D9-4F4C-B2FB-FDC5E42A7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4431" y="1662558"/>
            <a:ext cx="2648590" cy="14629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0F19E1-F274-4DA1-8B74-BFB10ECC97C2}"/>
              </a:ext>
            </a:extLst>
          </p:cNvPr>
          <p:cNvSpPr txBox="1"/>
          <p:nvPr/>
        </p:nvSpPr>
        <p:spPr>
          <a:xfrm>
            <a:off x="623074" y="3034526"/>
            <a:ext cx="20574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>
                <a:solidFill>
                  <a:prstClr val="black"/>
                </a:solidFill>
                <a:latin typeface="Gill Sans MT" panose="020B0502020104020203"/>
              </a:rPr>
              <a:t>Click to add text</a:t>
            </a:r>
          </a:p>
        </p:txBody>
      </p:sp>
      <p:pic>
        <p:nvPicPr>
          <p:cNvPr id="5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2B38F0A-22D0-62D4-6F2C-D213DD93C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" y="3733586"/>
            <a:ext cx="2743200" cy="2783541"/>
          </a:xfrm>
          <a:prstGeom prst="rect">
            <a:avLst/>
          </a:prstGeom>
        </p:spPr>
      </p:pic>
      <p:pic>
        <p:nvPicPr>
          <p:cNvPr id="6" name="Picture 6" descr="A picture containing timeline&#10;&#10;Description automatically generated">
            <a:extLst>
              <a:ext uri="{FF2B5EF4-FFF2-40B4-BE49-F238E27FC236}">
                <a16:creationId xmlns:a16="http://schemas.microsoft.com/office/drawing/2014/main" id="{0B8AE5F2-AE0B-315B-70D9-AC4DCA276C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2257" y="4022458"/>
            <a:ext cx="2743200" cy="2078799"/>
          </a:xfrm>
          <a:prstGeom prst="rect">
            <a:avLst/>
          </a:prstGeom>
        </p:spPr>
      </p:pic>
      <p:pic>
        <p:nvPicPr>
          <p:cNvPr id="7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FED26F4-6AEE-9547-83E9-6708DA7AC4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1467963"/>
            <a:ext cx="2743200" cy="245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00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67729-0C87-4ECE-A412-1737D5583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Arts Education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6645C008-EA41-46D0-AF51-2C7E6148B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605" y="4998701"/>
            <a:ext cx="2880242" cy="1540458"/>
          </a:xfrm>
          <a:prstGeom prst="rect">
            <a:avLst/>
          </a:prstGeom>
        </p:spPr>
      </p:pic>
      <p:pic>
        <p:nvPicPr>
          <p:cNvPr id="10" name="Picture 10" descr="Text&#10;&#10;Description automatically generated">
            <a:extLst>
              <a:ext uri="{FF2B5EF4-FFF2-40B4-BE49-F238E27FC236}">
                <a16:creationId xmlns:a16="http://schemas.microsoft.com/office/drawing/2014/main" id="{462F7312-21B9-4575-BF94-780AD5E6C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70" y="4943613"/>
            <a:ext cx="2057400" cy="1473079"/>
          </a:xfrm>
          <a:prstGeom prst="rect">
            <a:avLst/>
          </a:prstGeom>
        </p:spPr>
      </p:pic>
      <p:pic>
        <p:nvPicPr>
          <p:cNvPr id="3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D74EA8F6-C12B-6C35-1F40-BC39DD4F1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" y="1876570"/>
            <a:ext cx="2743200" cy="2887146"/>
          </a:xfrm>
          <a:prstGeom prst="rect">
            <a:avLst/>
          </a:prstGeom>
        </p:spPr>
      </p:pic>
      <p:pic>
        <p:nvPicPr>
          <p:cNvPr id="5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CF26AF6-262A-D698-074F-8A1EA8D02B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543" y="1846876"/>
            <a:ext cx="2824842" cy="2193606"/>
          </a:xfrm>
          <a:prstGeom prst="rect">
            <a:avLst/>
          </a:prstGeom>
        </p:spPr>
      </p:pic>
      <p:pic>
        <p:nvPicPr>
          <p:cNvPr id="8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67DDF7E2-833C-9619-4D8F-ABBD3C0B3E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2543" y="4187107"/>
            <a:ext cx="2743200" cy="2602213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3FD135C6-2731-5B71-7425-38E5EF44DF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6900" y="1976480"/>
            <a:ext cx="2743200" cy="290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880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5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B8006909030B418DD3B0E88ED1DD1E" ma:contentTypeVersion="14" ma:contentTypeDescription="Create a new document." ma:contentTypeScope="" ma:versionID="75cfb4cdf1f8349c41b4ec2947371c91">
  <xsd:schema xmlns:xsd="http://www.w3.org/2001/XMLSchema" xmlns:xs="http://www.w3.org/2001/XMLSchema" xmlns:p="http://schemas.microsoft.com/office/2006/metadata/properties" xmlns:ns3="00dc1a83-2263-427f-a4af-1a242a4d0248" xmlns:ns4="92c4eef3-446f-4ea4-a774-c0f381ddc59d" targetNamespace="http://schemas.microsoft.com/office/2006/metadata/properties" ma:root="true" ma:fieldsID="011e750dbf444314ca2ba71e4a88e28b" ns3:_="" ns4:_="">
    <xsd:import namespace="00dc1a83-2263-427f-a4af-1a242a4d0248"/>
    <xsd:import namespace="92c4eef3-446f-4ea4-a774-c0f381ddc59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dc1a83-2263-427f-a4af-1a242a4d02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c4eef3-446f-4ea4-a774-c0f381ddc59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1755DC-24BD-466F-A1BB-858495C1D8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CFAB61C-6A57-4B3C-B526-B3CE4F1E603A}">
  <ds:schemaRefs>
    <ds:schemaRef ds:uri="92c4eef3-446f-4ea4-a774-c0f381ddc59d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00dc1a83-2263-427f-a4af-1a242a4d024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6AD49B7-E5FB-4998-A258-645351FCD2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dc1a83-2263-427f-a4af-1a242a4d0248"/>
    <ds:schemaRef ds:uri="92c4eef3-446f-4ea4-a774-c0f381ddc5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1576</TotalTime>
  <Words>3051</Words>
  <Application>Microsoft Office PowerPoint</Application>
  <PresentationFormat>On-screen Show (4:3)</PresentationFormat>
  <Paragraphs>569</Paragraphs>
  <Slides>74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92" baseType="lpstr">
      <vt:lpstr>Arial</vt:lpstr>
      <vt:lpstr>Arial Black</vt:lpstr>
      <vt:lpstr>Arial Nova</vt:lpstr>
      <vt:lpstr>Calibri</vt:lpstr>
      <vt:lpstr>Calibri Light</vt:lpstr>
      <vt:lpstr>Constantia</vt:lpstr>
      <vt:lpstr>Gill Sans MT</vt:lpstr>
      <vt:lpstr>Impact</vt:lpstr>
      <vt:lpstr>Times New Roman</vt:lpstr>
      <vt:lpstr>Wingdings</vt:lpstr>
      <vt:lpstr>Wingdings 2</vt:lpstr>
      <vt:lpstr>Flow</vt:lpstr>
      <vt:lpstr>Office Theme</vt:lpstr>
      <vt:lpstr>1_office theme</vt:lpstr>
      <vt:lpstr>Dividend</vt:lpstr>
      <vt:lpstr>NewsPrint</vt:lpstr>
      <vt:lpstr>Office Theme</vt:lpstr>
      <vt:lpstr>Acrobat Document</vt:lpstr>
      <vt:lpstr>Welcome to PHUHS</vt:lpstr>
      <vt:lpstr>Welcome  PHUHS Class of 2027!</vt:lpstr>
      <vt:lpstr>Preparing students for success after graduation</vt:lpstr>
      <vt:lpstr>One of 5 PCSB High Schools to earn this grade  PHUHS Student Achievement increased 7% </vt:lpstr>
      <vt:lpstr>Nationally Honored Extracurricular Opportunities</vt:lpstr>
      <vt:lpstr>Nationally Honored Extracurricular Opportunities</vt:lpstr>
      <vt:lpstr>Class of 2023  National Merit Honorees  12 of the 20 Pinellas County NMS Semi-finalists from PHUHS</vt:lpstr>
      <vt:lpstr>Athletic Excellence</vt:lpstr>
      <vt:lpstr>Arts Education</vt:lpstr>
      <vt:lpstr>Canes Culture</vt:lpstr>
      <vt:lpstr>Canes Culture in the Community</vt:lpstr>
      <vt:lpstr>Committed Faculty</vt:lpstr>
      <vt:lpstr>International Baccalaureate Programme</vt:lpstr>
      <vt:lpstr>PHUHS International Baccalaureate Welcomes You!</vt:lpstr>
      <vt:lpstr>PowerPoint Presentation</vt:lpstr>
      <vt:lpstr>Diploma Programme Curriculum Framework</vt:lpstr>
      <vt:lpstr>PowerPoint Presentation</vt:lpstr>
      <vt:lpstr>What does a day in the life of an IB student look like?</vt:lpstr>
      <vt:lpstr>PowerPoint Presentation</vt:lpstr>
      <vt:lpstr>PowerPoint Presentation</vt:lpstr>
      <vt:lpstr>PowerPoint Presentation</vt:lpstr>
      <vt:lpstr>PowerPoint Presentation</vt:lpstr>
      <vt:lpstr>7 Subjects with Time built in to work in  Study Groups with Faculty Mentors!</vt:lpstr>
      <vt:lpstr>Inquiry Skills Elective</vt:lpstr>
      <vt:lpstr>Diploma Support Elective</vt:lpstr>
      <vt:lpstr>A Peak into our IB classrooms…</vt:lpstr>
      <vt:lpstr>What a week of hands on learning!  From labs in Pre-IB Chemistry to Socratic Seminars and Escape Rooms in IB History.  There was lots of problem solving and critical thinking had by all!</vt:lpstr>
      <vt:lpstr>Labs are back! Mr. Briggs’ IB Bio classes applying their learning about the digestive system  </vt:lpstr>
      <vt:lpstr>Socratic Seminar in IB Literature: Making connections across multiple mediums of text with Kafka’s Metamorphosis, the myth of Sisyphus, and a clip from Orsin Wells’ “The Trial” </vt:lpstr>
      <vt:lpstr>Successful IB Students Continue to Develop These Characteristics:</vt:lpstr>
      <vt:lpstr>What This Leads To</vt:lpstr>
      <vt:lpstr>Florida Bright Futures</vt:lpstr>
      <vt:lpstr>PowerPoint Presentation</vt:lpstr>
      <vt:lpstr>IB Students are Accepted at a higher rate into College and have a higher rate of success once there</vt:lpstr>
      <vt:lpstr>College Credits </vt:lpstr>
      <vt:lpstr>Where is the class of 2021/22 studying?</vt:lpstr>
      <vt:lpstr>Will I Be Able to Do  Other Things too?</vt:lpstr>
      <vt:lpstr> Get Involved; IB students DO Have a Life outside of Academia!</vt:lpstr>
      <vt:lpstr>PowerPoint Presentation</vt:lpstr>
      <vt:lpstr>PowerPoint Presentation</vt:lpstr>
      <vt:lpstr>Our students participate in MANY activities!</vt:lpstr>
      <vt:lpstr>Annual Sophomore  International Breakfast</vt:lpstr>
      <vt:lpstr>Diploma Years: Our first annual “Friendsgiving”</vt:lpstr>
      <vt:lpstr>IB Learner Profile Leaders  Month of September</vt:lpstr>
      <vt:lpstr>Junior IB Pinning Ceremony</vt:lpstr>
      <vt:lpstr>Welcome, IB Class of 2025: IB Summer Camp</vt:lpstr>
      <vt:lpstr>IB is a…</vt:lpstr>
      <vt:lpstr>Just a few Programme Highlights</vt:lpstr>
      <vt:lpstr>Admission Criteria</vt:lpstr>
      <vt:lpstr>Admission Criteria Cont.</vt:lpstr>
      <vt:lpstr>shadowing</vt:lpstr>
      <vt:lpstr>Student/Teacher Perspective</vt:lpstr>
      <vt:lpstr>I’m in!  What do I do next? Application Process</vt:lpstr>
      <vt:lpstr>PowerPoint Presentation</vt:lpstr>
      <vt:lpstr>Thank you for attending!</vt:lpstr>
      <vt:lpstr>Center for Wellness and Medical Professions</vt:lpstr>
      <vt:lpstr>Welcome to the PHUHS CWMP Family!</vt:lpstr>
      <vt:lpstr>Admission Criteria</vt:lpstr>
      <vt:lpstr>Application Process</vt:lpstr>
      <vt:lpstr>Introductions</vt:lpstr>
      <vt:lpstr>Certifications</vt:lpstr>
      <vt:lpstr>Four Year Plan</vt:lpstr>
      <vt:lpstr>Four Year Plan</vt:lpstr>
      <vt:lpstr>Traditional program</vt:lpstr>
      <vt:lpstr>Biomedical Program</vt:lpstr>
      <vt:lpstr>Pharmacy Program</vt:lpstr>
      <vt:lpstr> Get Involved!</vt:lpstr>
      <vt:lpstr>Certification Results</vt:lpstr>
      <vt:lpstr>Florida Bright Futures</vt:lpstr>
      <vt:lpstr>Volunteering</vt:lpstr>
      <vt:lpstr>HOSA</vt:lpstr>
      <vt:lpstr>The Parent Perspective</vt:lpstr>
      <vt:lpstr>Application Process</vt:lpstr>
      <vt:lpstr>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Striblen Evette</dc:creator>
  <cp:lastModifiedBy>Schachter Kevin</cp:lastModifiedBy>
  <cp:revision>10</cp:revision>
  <cp:lastPrinted>2021-11-30T22:52:33Z</cp:lastPrinted>
  <dcterms:created xsi:type="dcterms:W3CDTF">2021-11-30T20:09:53Z</dcterms:created>
  <dcterms:modified xsi:type="dcterms:W3CDTF">2022-10-28T13:20:08Z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0x0101006AB8006909030B418DD3B0E88ED1DD1E</vt:lpwstr>
  </property>
</Properties>
</file>